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x="9131300" cy="6819900"/>
  <p:notesSz cx="9131300" cy="68199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/Relationships>
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/Relationships>
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
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
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
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/Relationships>
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
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
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
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/Relationships>
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/Relationships>
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
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/Relationships>
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
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4.xml"/></Relationships>
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/Relationships>
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6.xml"/></Relationships>
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/Relationships>
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/Relationships>
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9.xml"/></Relationships>
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0.xml"/></Relationships>
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1.xml"/></Relationships>
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2.xml"/></Relationships>
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3.xml"/></Relationships>
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4.xml"/></Relationships>
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5.xml"/></Relationships>
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6.xml"/></Relationships>
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7.xml"/></Relationships>
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8.xml"/></Relationships>
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9.xml"/></Relationships>
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0.xml"/></Relationships>
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1.xml"/></Relationships>
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2.xml"/></Relationships>
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3.xml"/></Relationships>
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4.xml"/></Relationships>
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5.xml"/></Relationships>
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6.xml"/></Relationships>
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7.xml"/></Relationships>
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8.xml"/></Relationships>
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9.xml"/></Relationships>
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0.xml"/></Relationships>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4847" y="2114169"/>
            <a:ext cx="7761605" cy="143217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69695" y="3819144"/>
            <a:ext cx="6391909" cy="17049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6565" y="1568577"/>
            <a:ext cx="3972115" cy="45011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2619" y="1568577"/>
            <a:ext cx="3972115" cy="45011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3"/>
            <a:ext cx="9124950" cy="6819900"/>
          </a:xfrm>
          <a:custGeom>
            <a:avLst/>
            <a:gdLst/>
            <a:ahLst/>
            <a:cxnLst/>
            <a:rect l="l" t="t" r="r" b="b"/>
            <a:pathLst>
              <a:path w="9124950" h="6819900">
                <a:moveTo>
                  <a:pt x="0" y="6819896"/>
                </a:moveTo>
                <a:lnTo>
                  <a:pt x="9124695" y="6819896"/>
                </a:lnTo>
                <a:lnTo>
                  <a:pt x="9124695" y="0"/>
                </a:lnTo>
                <a:lnTo>
                  <a:pt x="0" y="0"/>
                </a:lnTo>
                <a:lnTo>
                  <a:pt x="0" y="6819896"/>
                </a:lnTo>
                <a:close/>
              </a:path>
            </a:pathLst>
          </a:custGeom>
          <a:solidFill>
            <a:srgbClr val="3737C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2065" y="497148"/>
            <a:ext cx="8107169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9436" y="1382771"/>
            <a:ext cx="9012426" cy="4516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989580" y="6474228"/>
            <a:ext cx="2379345" cy="203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6565" y="6342507"/>
            <a:ext cx="2100199" cy="340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03229" y="6474228"/>
            <a:ext cx="611504" cy="2038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FFFF00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slide" Target="slide1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slide" Target="slide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slide" Target="slide3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slide" Target="slide4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slide" Target="slide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slide" Target="slide6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slide" Target="slide7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slide" Target="slide8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slide" Target="slide9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slide" Target="slide10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slide" Target="slide11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slide" Target="slide12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slide" Target="slide13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slide" Target="slide14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slide" Target="slide1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slide" Target="slide16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slide" Target="slide17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slide" Target="slide18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Relationship Id="rId3" Type="http://schemas.openxmlformats.org/officeDocument/2006/relationships/slide" Target="slide19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0.xml"/><Relationship Id="rId3" Type="http://schemas.openxmlformats.org/officeDocument/2006/relationships/slide" Target="slide20.xml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Relationship Id="rId3" Type="http://schemas.openxmlformats.org/officeDocument/2006/relationships/slide" Target="slide21.xml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slide" Target="slide22.xml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3.xml"/><Relationship Id="rId3" Type="http://schemas.openxmlformats.org/officeDocument/2006/relationships/slide" Target="slide23.xm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slide" Target="slide24.xml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5.xml"/><Relationship Id="rId3" Type="http://schemas.openxmlformats.org/officeDocument/2006/relationships/slide" Target="slide25.xml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slide" Target="slide26.xml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slide" Target="slide27.xml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8.xml"/><Relationship Id="rId3" Type="http://schemas.openxmlformats.org/officeDocument/2006/relationships/slide" Target="slide28.xml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slide" Target="slide29.xml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slide" Target="slide30.xml"/></Relationships>
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1.xml"/><Relationship Id="rId3" Type="http://schemas.openxmlformats.org/officeDocument/2006/relationships/slide" Target="slide31.xml"/></Relationships>
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slide" Target="slide32.xml"/></Relationships>
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slide" Target="slide33.xml"/></Relationships>
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slide" Target="slide34.xml"/></Relationships>
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slide" Target="slide35.xml"/></Relationships>
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slide" Target="slide36.xml"/></Relationships>
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slide" Target="slide37.xml"/></Relationships>
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slide" Target="slide38.xml"/></Relationships>
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slide" Target="slide39.xml"/></Relationships>
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0.xml"/><Relationship Id="rId3" Type="http://schemas.openxmlformats.org/officeDocument/2006/relationships/slide" Target="slide40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12366" y="575888"/>
            <a:ext cx="3277870" cy="7670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3600" b="1">
                <a:solidFill>
                  <a:srgbClr val="FF9800"/>
                </a:solidFill>
                <a:latin typeface="Arial"/>
                <a:cs typeface="Arial"/>
              </a:rPr>
              <a:t>ELETTRONICA</a:t>
            </a:r>
            <a:endParaRPr sz="3600">
              <a:latin typeface="Arial"/>
              <a:cs typeface="Arial"/>
            </a:endParaRPr>
          </a:p>
          <a:p>
            <a:pPr algn="ctr" marL="1270">
              <a:lnSpc>
                <a:spcPct val="100000"/>
              </a:lnSpc>
              <a:spcBef>
                <a:spcPts val="60"/>
              </a:spcBef>
            </a:pPr>
            <a:r>
              <a:rPr dirty="0" sz="1800" b="1">
                <a:solidFill>
                  <a:srgbClr val="FF9800"/>
                </a:solidFill>
                <a:latin typeface="Arial"/>
                <a:cs typeface="Arial"/>
              </a:rPr>
              <a:t>CdS</a:t>
            </a:r>
            <a:r>
              <a:rPr dirty="0" sz="1800" b="1">
                <a:solidFill>
                  <a:srgbClr val="FF98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9800"/>
                </a:solidFill>
                <a:latin typeface="Arial"/>
                <a:cs typeface="Arial"/>
              </a:rPr>
              <a:t>Inge</a:t>
            </a:r>
            <a:r>
              <a:rPr dirty="0" sz="1800" spc="-10" b="1">
                <a:solidFill>
                  <a:srgbClr val="FF9800"/>
                </a:solidFill>
                <a:latin typeface="Arial"/>
                <a:cs typeface="Arial"/>
              </a:rPr>
              <a:t>g</a:t>
            </a:r>
            <a:r>
              <a:rPr dirty="0" sz="1800" b="1">
                <a:solidFill>
                  <a:srgbClr val="FF9800"/>
                </a:solidFill>
                <a:latin typeface="Arial"/>
                <a:cs typeface="Arial"/>
              </a:rPr>
              <a:t>neria</a:t>
            </a:r>
            <a:r>
              <a:rPr dirty="0" sz="1800" b="1">
                <a:solidFill>
                  <a:srgbClr val="FF980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FF9800"/>
                </a:solidFill>
                <a:latin typeface="Arial"/>
                <a:cs typeface="Arial"/>
              </a:rPr>
              <a:t>Biomedica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440436" y="2055301"/>
            <a:ext cx="5731510" cy="29552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2566670">
              <a:lnSpc>
                <a:spcPct val="100000"/>
              </a:lnSpc>
            </a:pPr>
            <a:r>
              <a:rPr dirty="0" sz="3200" spc="-5" b="1">
                <a:solidFill>
                  <a:srgbClr val="FFFF00"/>
                </a:solidFill>
                <a:latin typeface="Arial"/>
                <a:cs typeface="Arial"/>
              </a:rPr>
              <a:t>LEZION</a:t>
            </a:r>
            <a:r>
              <a:rPr dirty="0" sz="32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32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3200" spc="-5" b="1">
                <a:solidFill>
                  <a:srgbClr val="FFFF00"/>
                </a:solidFill>
                <a:latin typeface="Arial"/>
                <a:cs typeface="Arial"/>
              </a:rPr>
              <a:t>D.07</a:t>
            </a:r>
            <a:endParaRPr sz="3200">
              <a:latin typeface="Arial"/>
              <a:cs typeface="Arial"/>
            </a:endParaRPr>
          </a:p>
          <a:p>
            <a:pPr algn="ctr" marL="2568575">
              <a:lnSpc>
                <a:spcPct val="100000"/>
              </a:lnSpc>
              <a:spcBef>
                <a:spcPts val="475"/>
              </a:spcBef>
            </a:pPr>
            <a:r>
              <a:rPr dirty="0" sz="1800" spc="-5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180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800" spc="-5" b="1">
                <a:solidFill>
                  <a:srgbClr val="FFFF00"/>
                </a:solidFill>
                <a:latin typeface="Arial"/>
                <a:cs typeface="Arial"/>
              </a:rPr>
              <a:t>micr</a:t>
            </a:r>
            <a:r>
              <a:rPr dirty="0" sz="1800" b="1">
                <a:solidFill>
                  <a:srgbClr val="FFFF00"/>
                </a:solidFill>
                <a:latin typeface="Arial"/>
                <a:cs typeface="Arial"/>
              </a:rPr>
              <a:t>op</a:t>
            </a:r>
            <a:r>
              <a:rPr dirty="0" sz="1800" spc="-5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8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1800" spc="-5" b="1">
                <a:solidFill>
                  <a:srgbClr val="FFFF00"/>
                </a:solidFill>
                <a:latin typeface="Arial"/>
                <a:cs typeface="Arial"/>
              </a:rPr>
              <a:t>cess</a:t>
            </a:r>
            <a:r>
              <a:rPr dirty="0" sz="18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1800" spc="-5" b="1">
                <a:solidFill>
                  <a:srgbClr val="FFFF00"/>
                </a:solidFill>
                <a:latin typeface="Arial"/>
                <a:cs typeface="Arial"/>
              </a:rPr>
              <a:t>re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40"/>
              </a:spcBef>
            </a:pP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Evoluzion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dell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ret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sequenziali</a:t>
            </a:r>
            <a:endParaRPr sz="2400">
              <a:latin typeface="Arial"/>
              <a:cs typeface="Arial"/>
            </a:endParaRPr>
          </a:p>
          <a:p>
            <a:pPr marL="12700" marR="1035050">
              <a:lnSpc>
                <a:spcPct val="119800"/>
              </a:lnSpc>
              <a:spcBef>
                <a:spcPts val="5"/>
              </a:spcBef>
            </a:pP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Ret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sequenzial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complesse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ope</a:t>
            </a:r>
            <a:r>
              <a:rPr dirty="0" sz="2400" spc="1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ativ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Sequenziatore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Architettura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Vo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Neuman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400" spc="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Ha</a:t>
            </a:r>
            <a:r>
              <a:rPr dirty="0" sz="2400" spc="1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vard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97281" y="2410845"/>
            <a:ext cx="7038975" cy="873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R="121285">
              <a:lnSpc>
                <a:spcPts val="2860"/>
              </a:lnSpc>
            </a:pPr>
            <a:r>
              <a:rPr dirty="0" sz="2400" spc="-5" b="1">
                <a:solidFill>
                  <a:srgbClr val="FFFFFF"/>
                </a:solidFill>
                <a:latin typeface="Arial"/>
                <a:cs typeface="Arial"/>
              </a:rPr>
              <a:t>Part</a:t>
            </a: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ts val="4300"/>
              </a:lnSpc>
              <a:tabLst>
                <a:tab pos="2552700" algn="l"/>
                <a:tab pos="3722370" algn="l"/>
                <a:tab pos="4560570" algn="l"/>
              </a:tabLst>
            </a:pP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Evoluzione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delle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reti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sequenziali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2314958" y="4018666"/>
            <a:ext cx="4700905" cy="16440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4445">
              <a:lnSpc>
                <a:spcPct val="100000"/>
              </a:lnSpc>
            </a:pP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Cosa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sono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filtri</a:t>
            </a:r>
            <a:endParaRPr sz="2400">
              <a:latin typeface="Arial"/>
              <a:cs typeface="Arial"/>
            </a:endParaRPr>
          </a:p>
          <a:p>
            <a:pPr algn="ctr" marL="12700" marR="5080">
              <a:lnSpc>
                <a:spcPts val="3460"/>
              </a:lnSpc>
              <a:spcBef>
                <a:spcPts val="195"/>
              </a:spcBef>
            </a:pP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ope</a:t>
            </a:r>
            <a:r>
              <a:rPr dirty="0" sz="2400" spc="1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ativ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FF00"/>
                </a:solidFill>
                <a:latin typeface="Arial"/>
                <a:cs typeface="Arial"/>
              </a:rPr>
              <a:t>Ar</a:t>
            </a:r>
            <a:endParaRPr sz="2400">
              <a:latin typeface="Arial"/>
              <a:cs typeface="Arial"/>
            </a:endParaRPr>
          </a:p>
          <a:p>
            <a:pPr algn="ctr" marL="3810">
              <a:lnSpc>
                <a:spcPct val="100000"/>
              </a:lnSpc>
              <a:spcBef>
                <a:spcPts val="350"/>
              </a:spcBef>
            </a:pP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Realizzazione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prati</a:t>
            </a:r>
            <a:r>
              <a:rPr dirty="0" sz="2400" spc="-15" b="1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977265">
              <a:lnSpc>
                <a:spcPts val="4285"/>
              </a:lnSpc>
            </a:pPr>
            <a:r>
              <a:rPr dirty="0" spc="-5"/>
              <a:t>Macchin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d</a:t>
            </a:r>
            <a:r>
              <a:rPr dirty="0"/>
              <a:t>i</a:t>
            </a:r>
            <a:r>
              <a:rPr dirty="0"/>
              <a:t> </a:t>
            </a:r>
            <a:r>
              <a:rPr dirty="0"/>
              <a:t>Mealy</a:t>
            </a:r>
            <a:r>
              <a:rPr dirty="0" spc="-5"/>
              <a:t> </a:t>
            </a:r>
            <a:r>
              <a:rPr dirty="0"/>
              <a:t>Ritardata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338184" cy="850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5080" indent="-342900">
              <a:lnSpc>
                <a:spcPct val="1004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uscite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sono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funzioni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varia</a:t>
            </a:r>
            <a:r>
              <a:rPr dirty="0" sz="2800" spc="-40" b="1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ili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stato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gli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ingressi,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ma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risultano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sincronizzate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61895" y="2489183"/>
            <a:ext cx="3975100" cy="2895600"/>
          </a:xfrm>
          <a:custGeom>
            <a:avLst/>
            <a:gdLst/>
            <a:ahLst/>
            <a:cxnLst/>
            <a:rect l="l" t="t" r="r" b="b"/>
            <a:pathLst>
              <a:path w="3975100" h="2895600">
                <a:moveTo>
                  <a:pt x="0" y="2895599"/>
                </a:moveTo>
                <a:lnTo>
                  <a:pt x="3974591" y="2895599"/>
                </a:lnTo>
                <a:lnTo>
                  <a:pt x="3974591" y="0"/>
                </a:lnTo>
                <a:lnTo>
                  <a:pt x="0" y="0"/>
                </a:lnTo>
                <a:lnTo>
                  <a:pt x="0" y="2895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961895" y="2489183"/>
            <a:ext cx="3975100" cy="2895600"/>
          </a:xfrm>
          <a:custGeom>
            <a:avLst/>
            <a:gdLst/>
            <a:ahLst/>
            <a:cxnLst/>
            <a:rect l="l" t="t" r="r" b="b"/>
            <a:pathLst>
              <a:path w="3975100" h="2895600">
                <a:moveTo>
                  <a:pt x="0" y="2895599"/>
                </a:moveTo>
                <a:lnTo>
                  <a:pt x="3974591" y="2895599"/>
                </a:lnTo>
                <a:lnTo>
                  <a:pt x="3974591" y="0"/>
                </a:lnTo>
                <a:lnTo>
                  <a:pt x="0" y="0"/>
                </a:lnTo>
                <a:lnTo>
                  <a:pt x="0" y="2895599"/>
                </a:lnTo>
                <a:close/>
              </a:path>
            </a:pathLst>
          </a:custGeom>
          <a:ln w="38099">
            <a:solidFill>
              <a:srgbClr val="FF98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495039" y="2502899"/>
            <a:ext cx="1325880" cy="1828800"/>
          </a:xfrm>
          <a:custGeom>
            <a:avLst/>
            <a:gdLst/>
            <a:ahLst/>
            <a:cxnLst/>
            <a:rect l="l" t="t" r="r" b="b"/>
            <a:pathLst>
              <a:path w="1325879" h="1828800">
                <a:moveTo>
                  <a:pt x="0" y="1828799"/>
                </a:moveTo>
                <a:lnTo>
                  <a:pt x="1325879" y="1828799"/>
                </a:lnTo>
                <a:lnTo>
                  <a:pt x="1325879" y="0"/>
                </a:lnTo>
                <a:lnTo>
                  <a:pt x="0" y="0"/>
                </a:lnTo>
                <a:lnTo>
                  <a:pt x="0" y="18287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495039" y="2502899"/>
            <a:ext cx="1325880" cy="1828800"/>
          </a:xfrm>
          <a:custGeom>
            <a:avLst/>
            <a:gdLst/>
            <a:ahLst/>
            <a:cxnLst/>
            <a:rect l="l" t="t" r="r" b="b"/>
            <a:pathLst>
              <a:path w="1325879" h="1828800">
                <a:moveTo>
                  <a:pt x="0" y="1828799"/>
                </a:moveTo>
                <a:lnTo>
                  <a:pt x="1325879" y="1828799"/>
                </a:lnTo>
                <a:lnTo>
                  <a:pt x="1325879" y="0"/>
                </a:lnTo>
                <a:lnTo>
                  <a:pt x="0" y="0"/>
                </a:lnTo>
                <a:lnTo>
                  <a:pt x="0" y="1828799"/>
                </a:lnTo>
                <a:close/>
              </a:path>
            </a:pathLst>
          </a:custGeom>
          <a:ln w="38099">
            <a:solidFill>
              <a:srgbClr val="650065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413255" y="2685785"/>
            <a:ext cx="1914525" cy="3175"/>
          </a:xfrm>
          <a:custGeom>
            <a:avLst/>
            <a:gdLst/>
            <a:ahLst/>
            <a:cxnLst/>
            <a:rect l="l" t="t" r="r" b="b"/>
            <a:pathLst>
              <a:path w="1914525" h="3175">
                <a:moveTo>
                  <a:pt x="0" y="0"/>
                </a:moveTo>
                <a:lnTo>
                  <a:pt x="1914143" y="3047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324351" y="2603489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19">
                <a:moveTo>
                  <a:pt x="0" y="0"/>
                </a:moveTo>
                <a:lnTo>
                  <a:pt x="0" y="172211"/>
                </a:lnTo>
                <a:lnTo>
                  <a:pt x="170687" y="8686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730618" y="2809984"/>
            <a:ext cx="60960" cy="60325"/>
          </a:xfrm>
          <a:custGeom>
            <a:avLst/>
            <a:gdLst/>
            <a:ahLst/>
            <a:cxnLst/>
            <a:rect l="l" t="t" r="r" b="b"/>
            <a:pathLst>
              <a:path w="60960" h="60325">
                <a:moveTo>
                  <a:pt x="35399" y="0"/>
                </a:moveTo>
                <a:lnTo>
                  <a:pt x="19017" y="2164"/>
                </a:lnTo>
                <a:lnTo>
                  <a:pt x="7081" y="9027"/>
                </a:lnTo>
                <a:lnTo>
                  <a:pt x="0" y="19368"/>
                </a:lnTo>
                <a:lnTo>
                  <a:pt x="1214" y="36803"/>
                </a:lnTo>
                <a:lnTo>
                  <a:pt x="6900" y="49435"/>
                </a:lnTo>
                <a:lnTo>
                  <a:pt x="15967" y="57235"/>
                </a:lnTo>
                <a:lnTo>
                  <a:pt x="27324" y="60179"/>
                </a:lnTo>
                <a:lnTo>
                  <a:pt x="41600" y="57175"/>
                </a:lnTo>
                <a:lnTo>
                  <a:pt x="52889" y="49073"/>
                </a:lnTo>
                <a:lnTo>
                  <a:pt x="59525" y="37301"/>
                </a:lnTo>
                <a:lnTo>
                  <a:pt x="60589" y="29725"/>
                </a:lnTo>
                <a:lnTo>
                  <a:pt x="57139" y="16281"/>
                </a:lnTo>
                <a:lnTo>
                  <a:pt x="48091" y="5866"/>
                </a:lnTo>
                <a:lnTo>
                  <a:pt x="353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730618" y="2809984"/>
            <a:ext cx="60960" cy="60325"/>
          </a:xfrm>
          <a:custGeom>
            <a:avLst/>
            <a:gdLst/>
            <a:ahLst/>
            <a:cxnLst/>
            <a:rect l="l" t="t" r="r" b="b"/>
            <a:pathLst>
              <a:path w="60960" h="60325">
                <a:moveTo>
                  <a:pt x="60589" y="29725"/>
                </a:moveTo>
                <a:lnTo>
                  <a:pt x="57139" y="16281"/>
                </a:lnTo>
                <a:lnTo>
                  <a:pt x="48091" y="5866"/>
                </a:lnTo>
                <a:lnTo>
                  <a:pt x="35399" y="0"/>
                </a:lnTo>
                <a:lnTo>
                  <a:pt x="19017" y="2164"/>
                </a:lnTo>
                <a:lnTo>
                  <a:pt x="7081" y="9027"/>
                </a:lnTo>
                <a:lnTo>
                  <a:pt x="0" y="19368"/>
                </a:lnTo>
                <a:lnTo>
                  <a:pt x="1214" y="36803"/>
                </a:lnTo>
                <a:lnTo>
                  <a:pt x="6900" y="49435"/>
                </a:lnTo>
                <a:lnTo>
                  <a:pt x="15967" y="57235"/>
                </a:lnTo>
                <a:lnTo>
                  <a:pt x="27324" y="60179"/>
                </a:lnTo>
                <a:lnTo>
                  <a:pt x="41600" y="57175"/>
                </a:lnTo>
                <a:lnTo>
                  <a:pt x="52889" y="49073"/>
                </a:lnTo>
                <a:lnTo>
                  <a:pt x="59525" y="37301"/>
                </a:lnTo>
                <a:lnTo>
                  <a:pt x="60589" y="29725"/>
                </a:lnTo>
                <a:close/>
              </a:path>
            </a:pathLst>
          </a:custGeom>
          <a:ln w="914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730097" y="2933164"/>
            <a:ext cx="61594" cy="56515"/>
          </a:xfrm>
          <a:custGeom>
            <a:avLst/>
            <a:gdLst/>
            <a:ahLst/>
            <a:cxnLst/>
            <a:rect l="l" t="t" r="r" b="b"/>
            <a:pathLst>
              <a:path w="61594" h="56514">
                <a:moveTo>
                  <a:pt x="34916" y="0"/>
                </a:moveTo>
                <a:lnTo>
                  <a:pt x="18572" y="2247"/>
                </a:lnTo>
                <a:lnTo>
                  <a:pt x="6738" y="9137"/>
                </a:lnTo>
                <a:lnTo>
                  <a:pt x="0" y="19693"/>
                </a:lnTo>
                <a:lnTo>
                  <a:pt x="1630" y="36671"/>
                </a:lnTo>
                <a:lnTo>
                  <a:pt x="7830" y="48993"/>
                </a:lnTo>
                <a:lnTo>
                  <a:pt x="17453" y="56477"/>
                </a:lnTo>
                <a:lnTo>
                  <a:pt x="35091" y="55743"/>
                </a:lnTo>
                <a:lnTo>
                  <a:pt x="48311" y="50760"/>
                </a:lnTo>
                <a:lnTo>
                  <a:pt x="56959" y="42515"/>
                </a:lnTo>
                <a:lnTo>
                  <a:pt x="60879" y="31995"/>
                </a:lnTo>
                <a:lnTo>
                  <a:pt x="61110" y="28465"/>
                </a:lnTo>
                <a:lnTo>
                  <a:pt x="57500" y="15048"/>
                </a:lnTo>
                <a:lnTo>
                  <a:pt x="48070" y="5171"/>
                </a:lnTo>
                <a:lnTo>
                  <a:pt x="34916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730097" y="2933164"/>
            <a:ext cx="61594" cy="56515"/>
          </a:xfrm>
          <a:custGeom>
            <a:avLst/>
            <a:gdLst/>
            <a:ahLst/>
            <a:cxnLst/>
            <a:rect l="l" t="t" r="r" b="b"/>
            <a:pathLst>
              <a:path w="61594" h="56514">
                <a:moveTo>
                  <a:pt x="61110" y="28465"/>
                </a:moveTo>
                <a:lnTo>
                  <a:pt x="57500" y="15048"/>
                </a:lnTo>
                <a:lnTo>
                  <a:pt x="48070" y="5171"/>
                </a:lnTo>
                <a:lnTo>
                  <a:pt x="34916" y="0"/>
                </a:lnTo>
                <a:lnTo>
                  <a:pt x="18572" y="2247"/>
                </a:lnTo>
                <a:lnTo>
                  <a:pt x="6738" y="9137"/>
                </a:lnTo>
                <a:lnTo>
                  <a:pt x="0" y="19693"/>
                </a:lnTo>
                <a:lnTo>
                  <a:pt x="1630" y="36671"/>
                </a:lnTo>
                <a:lnTo>
                  <a:pt x="7830" y="48993"/>
                </a:lnTo>
                <a:lnTo>
                  <a:pt x="17453" y="56477"/>
                </a:lnTo>
                <a:lnTo>
                  <a:pt x="35091" y="55743"/>
                </a:lnTo>
                <a:lnTo>
                  <a:pt x="48311" y="50760"/>
                </a:lnTo>
                <a:lnTo>
                  <a:pt x="56959" y="42515"/>
                </a:lnTo>
                <a:lnTo>
                  <a:pt x="60879" y="31995"/>
                </a:lnTo>
                <a:lnTo>
                  <a:pt x="61110" y="28465"/>
                </a:lnTo>
                <a:close/>
              </a:path>
            </a:pathLst>
          </a:custGeom>
          <a:ln w="914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730618" y="3053824"/>
            <a:ext cx="60960" cy="60325"/>
          </a:xfrm>
          <a:custGeom>
            <a:avLst/>
            <a:gdLst/>
            <a:ahLst/>
            <a:cxnLst/>
            <a:rect l="l" t="t" r="r" b="b"/>
            <a:pathLst>
              <a:path w="60960" h="60325">
                <a:moveTo>
                  <a:pt x="35399" y="0"/>
                </a:moveTo>
                <a:lnTo>
                  <a:pt x="19017" y="2164"/>
                </a:lnTo>
                <a:lnTo>
                  <a:pt x="7081" y="9027"/>
                </a:lnTo>
                <a:lnTo>
                  <a:pt x="0" y="19368"/>
                </a:lnTo>
                <a:lnTo>
                  <a:pt x="1214" y="36803"/>
                </a:lnTo>
                <a:lnTo>
                  <a:pt x="6900" y="49435"/>
                </a:lnTo>
                <a:lnTo>
                  <a:pt x="15967" y="57235"/>
                </a:lnTo>
                <a:lnTo>
                  <a:pt x="27324" y="60179"/>
                </a:lnTo>
                <a:lnTo>
                  <a:pt x="41600" y="57175"/>
                </a:lnTo>
                <a:lnTo>
                  <a:pt x="52889" y="49073"/>
                </a:lnTo>
                <a:lnTo>
                  <a:pt x="59525" y="37301"/>
                </a:lnTo>
                <a:lnTo>
                  <a:pt x="60589" y="29725"/>
                </a:lnTo>
                <a:lnTo>
                  <a:pt x="57139" y="16281"/>
                </a:lnTo>
                <a:lnTo>
                  <a:pt x="48091" y="5866"/>
                </a:lnTo>
                <a:lnTo>
                  <a:pt x="353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730618" y="3053824"/>
            <a:ext cx="60960" cy="60325"/>
          </a:xfrm>
          <a:custGeom>
            <a:avLst/>
            <a:gdLst/>
            <a:ahLst/>
            <a:cxnLst/>
            <a:rect l="l" t="t" r="r" b="b"/>
            <a:pathLst>
              <a:path w="60960" h="60325">
                <a:moveTo>
                  <a:pt x="60589" y="29725"/>
                </a:moveTo>
                <a:lnTo>
                  <a:pt x="57139" y="16281"/>
                </a:lnTo>
                <a:lnTo>
                  <a:pt x="48091" y="5866"/>
                </a:lnTo>
                <a:lnTo>
                  <a:pt x="35399" y="0"/>
                </a:lnTo>
                <a:lnTo>
                  <a:pt x="19017" y="2164"/>
                </a:lnTo>
                <a:lnTo>
                  <a:pt x="7081" y="9027"/>
                </a:lnTo>
                <a:lnTo>
                  <a:pt x="0" y="19368"/>
                </a:lnTo>
                <a:lnTo>
                  <a:pt x="1214" y="36803"/>
                </a:lnTo>
                <a:lnTo>
                  <a:pt x="6900" y="49435"/>
                </a:lnTo>
                <a:lnTo>
                  <a:pt x="15967" y="57235"/>
                </a:lnTo>
                <a:lnTo>
                  <a:pt x="27324" y="60179"/>
                </a:lnTo>
                <a:lnTo>
                  <a:pt x="41600" y="57175"/>
                </a:lnTo>
                <a:lnTo>
                  <a:pt x="52889" y="49073"/>
                </a:lnTo>
                <a:lnTo>
                  <a:pt x="59525" y="37301"/>
                </a:lnTo>
                <a:lnTo>
                  <a:pt x="60589" y="29725"/>
                </a:lnTo>
                <a:close/>
              </a:path>
            </a:pathLst>
          </a:custGeom>
          <a:ln w="914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413255" y="3235949"/>
            <a:ext cx="1914525" cy="1905"/>
          </a:xfrm>
          <a:custGeom>
            <a:avLst/>
            <a:gdLst/>
            <a:ahLst/>
            <a:cxnLst/>
            <a:rect l="l" t="t" r="r" b="b"/>
            <a:pathLst>
              <a:path w="1914525" h="1905">
                <a:moveTo>
                  <a:pt x="0" y="0"/>
                </a:moveTo>
                <a:lnTo>
                  <a:pt x="1914143" y="1523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324351" y="3152129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686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543295" y="2687310"/>
            <a:ext cx="1191895" cy="0"/>
          </a:xfrm>
          <a:custGeom>
            <a:avLst/>
            <a:gdLst/>
            <a:ahLst/>
            <a:cxnLst/>
            <a:rect l="l" t="t" r="r" b="b"/>
            <a:pathLst>
              <a:path w="1191895" h="0">
                <a:moveTo>
                  <a:pt x="0" y="0"/>
                </a:moveTo>
                <a:lnTo>
                  <a:pt x="1191767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4820919" y="2687310"/>
            <a:ext cx="417830" cy="0"/>
          </a:xfrm>
          <a:custGeom>
            <a:avLst/>
            <a:gdLst/>
            <a:ahLst/>
            <a:cxnLst/>
            <a:rect l="l" t="t" r="r" b="b"/>
            <a:pathLst>
              <a:path w="417829" h="0">
                <a:moveTo>
                  <a:pt x="0" y="0"/>
                </a:moveTo>
                <a:lnTo>
                  <a:pt x="417575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6732016" y="2603489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5" h="172719">
                <a:moveTo>
                  <a:pt x="0" y="0"/>
                </a:moveTo>
                <a:lnTo>
                  <a:pt x="0" y="172211"/>
                </a:lnTo>
                <a:lnTo>
                  <a:pt x="170687" y="8686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6337243" y="2809768"/>
            <a:ext cx="59690" cy="60960"/>
          </a:xfrm>
          <a:custGeom>
            <a:avLst/>
            <a:gdLst/>
            <a:ahLst/>
            <a:cxnLst/>
            <a:rect l="l" t="t" r="r" b="b"/>
            <a:pathLst>
              <a:path w="59689" h="60960">
                <a:moveTo>
                  <a:pt x="34712" y="0"/>
                </a:moveTo>
                <a:lnTo>
                  <a:pt x="18055" y="2394"/>
                </a:lnTo>
                <a:lnTo>
                  <a:pt x="6469" y="9590"/>
                </a:lnTo>
                <a:lnTo>
                  <a:pt x="0" y="20315"/>
                </a:lnTo>
                <a:lnTo>
                  <a:pt x="1308" y="37576"/>
                </a:lnTo>
                <a:lnTo>
                  <a:pt x="6955" y="50077"/>
                </a:lnTo>
                <a:lnTo>
                  <a:pt x="16250" y="57722"/>
                </a:lnTo>
                <a:lnTo>
                  <a:pt x="28505" y="60418"/>
                </a:lnTo>
                <a:lnTo>
                  <a:pt x="42479" y="57174"/>
                </a:lnTo>
                <a:lnTo>
                  <a:pt x="53112" y="48500"/>
                </a:lnTo>
                <a:lnTo>
                  <a:pt x="58884" y="35992"/>
                </a:lnTo>
                <a:lnTo>
                  <a:pt x="59492" y="29941"/>
                </a:lnTo>
                <a:lnTo>
                  <a:pt x="56193" y="16191"/>
                </a:lnTo>
                <a:lnTo>
                  <a:pt x="47387" y="5664"/>
                </a:lnTo>
                <a:lnTo>
                  <a:pt x="3471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6337243" y="2809768"/>
            <a:ext cx="59690" cy="60960"/>
          </a:xfrm>
          <a:custGeom>
            <a:avLst/>
            <a:gdLst/>
            <a:ahLst/>
            <a:cxnLst/>
            <a:rect l="l" t="t" r="r" b="b"/>
            <a:pathLst>
              <a:path w="59689" h="60960">
                <a:moveTo>
                  <a:pt x="59492" y="29941"/>
                </a:moveTo>
                <a:lnTo>
                  <a:pt x="56193" y="16191"/>
                </a:lnTo>
                <a:lnTo>
                  <a:pt x="47387" y="5664"/>
                </a:lnTo>
                <a:lnTo>
                  <a:pt x="34712" y="0"/>
                </a:lnTo>
                <a:lnTo>
                  <a:pt x="18055" y="2394"/>
                </a:lnTo>
                <a:lnTo>
                  <a:pt x="6469" y="9590"/>
                </a:lnTo>
                <a:lnTo>
                  <a:pt x="0" y="20315"/>
                </a:lnTo>
                <a:lnTo>
                  <a:pt x="1308" y="37576"/>
                </a:lnTo>
                <a:lnTo>
                  <a:pt x="6955" y="50077"/>
                </a:lnTo>
                <a:lnTo>
                  <a:pt x="16250" y="57722"/>
                </a:lnTo>
                <a:lnTo>
                  <a:pt x="28505" y="60418"/>
                </a:lnTo>
                <a:lnTo>
                  <a:pt x="42479" y="57174"/>
                </a:lnTo>
                <a:lnTo>
                  <a:pt x="53112" y="48500"/>
                </a:lnTo>
                <a:lnTo>
                  <a:pt x="58884" y="35992"/>
                </a:lnTo>
                <a:lnTo>
                  <a:pt x="59492" y="29941"/>
                </a:lnTo>
                <a:close/>
              </a:path>
            </a:pathLst>
          </a:custGeom>
          <a:ln w="914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6336782" y="2932989"/>
            <a:ext cx="60325" cy="57150"/>
          </a:xfrm>
          <a:custGeom>
            <a:avLst/>
            <a:gdLst/>
            <a:ahLst/>
            <a:cxnLst/>
            <a:rect l="l" t="t" r="r" b="b"/>
            <a:pathLst>
              <a:path w="60325" h="57150">
                <a:moveTo>
                  <a:pt x="34099" y="0"/>
                </a:moveTo>
                <a:lnTo>
                  <a:pt x="17514" y="2463"/>
                </a:lnTo>
                <a:lnTo>
                  <a:pt x="6084" y="9699"/>
                </a:lnTo>
                <a:lnTo>
                  <a:pt x="0" y="20686"/>
                </a:lnTo>
                <a:lnTo>
                  <a:pt x="1696" y="37439"/>
                </a:lnTo>
                <a:lnTo>
                  <a:pt x="7855" y="49607"/>
                </a:lnTo>
                <a:lnTo>
                  <a:pt x="17765" y="56918"/>
                </a:lnTo>
                <a:lnTo>
                  <a:pt x="35599" y="55959"/>
                </a:lnTo>
                <a:lnTo>
                  <a:pt x="48503" y="50632"/>
                </a:lnTo>
                <a:lnTo>
                  <a:pt x="56561" y="41978"/>
                </a:lnTo>
                <a:lnTo>
                  <a:pt x="59858" y="31037"/>
                </a:lnTo>
                <a:lnTo>
                  <a:pt x="59953" y="28640"/>
                </a:lnTo>
                <a:lnTo>
                  <a:pt x="56492" y="14910"/>
                </a:lnTo>
                <a:lnTo>
                  <a:pt x="47286" y="4943"/>
                </a:lnTo>
                <a:lnTo>
                  <a:pt x="340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6336782" y="2932989"/>
            <a:ext cx="60325" cy="57150"/>
          </a:xfrm>
          <a:custGeom>
            <a:avLst/>
            <a:gdLst/>
            <a:ahLst/>
            <a:cxnLst/>
            <a:rect l="l" t="t" r="r" b="b"/>
            <a:pathLst>
              <a:path w="60325" h="57150">
                <a:moveTo>
                  <a:pt x="59953" y="28640"/>
                </a:moveTo>
                <a:lnTo>
                  <a:pt x="56492" y="14910"/>
                </a:lnTo>
                <a:lnTo>
                  <a:pt x="47286" y="4943"/>
                </a:lnTo>
                <a:lnTo>
                  <a:pt x="34099" y="0"/>
                </a:lnTo>
                <a:lnTo>
                  <a:pt x="17514" y="2463"/>
                </a:lnTo>
                <a:lnTo>
                  <a:pt x="6084" y="9699"/>
                </a:lnTo>
                <a:lnTo>
                  <a:pt x="0" y="20686"/>
                </a:lnTo>
                <a:lnTo>
                  <a:pt x="1696" y="37439"/>
                </a:lnTo>
                <a:lnTo>
                  <a:pt x="7855" y="49607"/>
                </a:lnTo>
                <a:lnTo>
                  <a:pt x="17765" y="56918"/>
                </a:lnTo>
                <a:lnTo>
                  <a:pt x="35599" y="55959"/>
                </a:lnTo>
                <a:lnTo>
                  <a:pt x="48503" y="50632"/>
                </a:lnTo>
                <a:lnTo>
                  <a:pt x="56561" y="41978"/>
                </a:lnTo>
                <a:lnTo>
                  <a:pt x="59858" y="31037"/>
                </a:lnTo>
                <a:lnTo>
                  <a:pt x="59953" y="28640"/>
                </a:lnTo>
                <a:close/>
              </a:path>
            </a:pathLst>
          </a:custGeom>
          <a:ln w="914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337243" y="3053607"/>
            <a:ext cx="59690" cy="60960"/>
          </a:xfrm>
          <a:custGeom>
            <a:avLst/>
            <a:gdLst/>
            <a:ahLst/>
            <a:cxnLst/>
            <a:rect l="l" t="t" r="r" b="b"/>
            <a:pathLst>
              <a:path w="59689" h="60960">
                <a:moveTo>
                  <a:pt x="34712" y="0"/>
                </a:moveTo>
                <a:lnTo>
                  <a:pt x="18055" y="2394"/>
                </a:lnTo>
                <a:lnTo>
                  <a:pt x="6469" y="9590"/>
                </a:lnTo>
                <a:lnTo>
                  <a:pt x="0" y="20315"/>
                </a:lnTo>
                <a:lnTo>
                  <a:pt x="1308" y="37576"/>
                </a:lnTo>
                <a:lnTo>
                  <a:pt x="6955" y="50077"/>
                </a:lnTo>
                <a:lnTo>
                  <a:pt x="16250" y="57722"/>
                </a:lnTo>
                <a:lnTo>
                  <a:pt x="28505" y="60418"/>
                </a:lnTo>
                <a:lnTo>
                  <a:pt x="42479" y="57174"/>
                </a:lnTo>
                <a:lnTo>
                  <a:pt x="53112" y="48500"/>
                </a:lnTo>
                <a:lnTo>
                  <a:pt x="58884" y="35992"/>
                </a:lnTo>
                <a:lnTo>
                  <a:pt x="59492" y="29941"/>
                </a:lnTo>
                <a:lnTo>
                  <a:pt x="56193" y="16191"/>
                </a:lnTo>
                <a:lnTo>
                  <a:pt x="47387" y="5664"/>
                </a:lnTo>
                <a:lnTo>
                  <a:pt x="3471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6337243" y="3053607"/>
            <a:ext cx="59690" cy="60960"/>
          </a:xfrm>
          <a:custGeom>
            <a:avLst/>
            <a:gdLst/>
            <a:ahLst/>
            <a:cxnLst/>
            <a:rect l="l" t="t" r="r" b="b"/>
            <a:pathLst>
              <a:path w="59689" h="60960">
                <a:moveTo>
                  <a:pt x="59492" y="29941"/>
                </a:moveTo>
                <a:lnTo>
                  <a:pt x="56193" y="16191"/>
                </a:lnTo>
                <a:lnTo>
                  <a:pt x="47387" y="5664"/>
                </a:lnTo>
                <a:lnTo>
                  <a:pt x="34712" y="0"/>
                </a:lnTo>
                <a:lnTo>
                  <a:pt x="18055" y="2394"/>
                </a:lnTo>
                <a:lnTo>
                  <a:pt x="6469" y="9590"/>
                </a:lnTo>
                <a:lnTo>
                  <a:pt x="0" y="20315"/>
                </a:lnTo>
                <a:lnTo>
                  <a:pt x="1308" y="37576"/>
                </a:lnTo>
                <a:lnTo>
                  <a:pt x="6955" y="50077"/>
                </a:lnTo>
                <a:lnTo>
                  <a:pt x="16250" y="57722"/>
                </a:lnTo>
                <a:lnTo>
                  <a:pt x="28505" y="60418"/>
                </a:lnTo>
                <a:lnTo>
                  <a:pt x="42479" y="57174"/>
                </a:lnTo>
                <a:lnTo>
                  <a:pt x="53112" y="48500"/>
                </a:lnTo>
                <a:lnTo>
                  <a:pt x="58884" y="35992"/>
                </a:lnTo>
                <a:lnTo>
                  <a:pt x="59492" y="29941"/>
                </a:lnTo>
                <a:close/>
              </a:path>
            </a:pathLst>
          </a:custGeom>
          <a:ln w="914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5543295" y="3236711"/>
            <a:ext cx="1191895" cy="0"/>
          </a:xfrm>
          <a:custGeom>
            <a:avLst/>
            <a:gdLst/>
            <a:ahLst/>
            <a:cxnLst/>
            <a:rect l="l" t="t" r="r" b="b"/>
            <a:pathLst>
              <a:path w="1191895" h="0">
                <a:moveTo>
                  <a:pt x="0" y="0"/>
                </a:moveTo>
                <a:lnTo>
                  <a:pt x="1191767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4820919" y="3236711"/>
            <a:ext cx="417830" cy="0"/>
          </a:xfrm>
          <a:custGeom>
            <a:avLst/>
            <a:gdLst/>
            <a:ahLst/>
            <a:cxnLst/>
            <a:rect l="l" t="t" r="r" b="b"/>
            <a:pathLst>
              <a:path w="417829" h="0">
                <a:moveTo>
                  <a:pt x="0" y="0"/>
                </a:moveTo>
                <a:lnTo>
                  <a:pt x="417575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732016" y="3152129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5" h="172720">
                <a:moveTo>
                  <a:pt x="0" y="0"/>
                </a:moveTo>
                <a:lnTo>
                  <a:pt x="0" y="172211"/>
                </a:lnTo>
                <a:lnTo>
                  <a:pt x="170687" y="8686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547111" y="3600186"/>
            <a:ext cx="3281679" cy="1343025"/>
          </a:xfrm>
          <a:custGeom>
            <a:avLst/>
            <a:gdLst/>
            <a:ahLst/>
            <a:cxnLst/>
            <a:rect l="l" t="t" r="r" b="b"/>
            <a:pathLst>
              <a:path w="3281679" h="1343025">
                <a:moveTo>
                  <a:pt x="2272283" y="0"/>
                </a:moveTo>
                <a:lnTo>
                  <a:pt x="3281171" y="0"/>
                </a:lnTo>
                <a:lnTo>
                  <a:pt x="3281171" y="1342637"/>
                </a:lnTo>
                <a:lnTo>
                  <a:pt x="0" y="1342637"/>
                </a:lnTo>
                <a:lnTo>
                  <a:pt x="0" y="0"/>
                </a:lnTo>
                <a:lnTo>
                  <a:pt x="778763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3322827" y="3514842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0" y="0"/>
                </a:moveTo>
                <a:lnTo>
                  <a:pt x="0" y="172211"/>
                </a:lnTo>
                <a:lnTo>
                  <a:pt x="172211" y="86867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864103" y="3967469"/>
            <a:ext cx="2776855" cy="669290"/>
          </a:xfrm>
          <a:custGeom>
            <a:avLst/>
            <a:gdLst/>
            <a:ahLst/>
            <a:cxnLst/>
            <a:rect l="l" t="t" r="r" b="b"/>
            <a:pathLst>
              <a:path w="2776854" h="669289">
                <a:moveTo>
                  <a:pt x="1955291" y="0"/>
                </a:moveTo>
                <a:lnTo>
                  <a:pt x="2776727" y="0"/>
                </a:lnTo>
                <a:lnTo>
                  <a:pt x="2776727" y="669029"/>
                </a:lnTo>
                <a:lnTo>
                  <a:pt x="0" y="669029"/>
                </a:lnTo>
                <a:lnTo>
                  <a:pt x="0" y="0"/>
                </a:lnTo>
                <a:lnTo>
                  <a:pt x="463295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3324351" y="388212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3055610" y="3664509"/>
            <a:ext cx="60325" cy="57150"/>
          </a:xfrm>
          <a:custGeom>
            <a:avLst/>
            <a:gdLst/>
            <a:ahLst/>
            <a:cxnLst/>
            <a:rect l="l" t="t" r="r" b="b"/>
            <a:pathLst>
              <a:path w="60325" h="57150">
                <a:moveTo>
                  <a:pt x="34099" y="0"/>
                </a:moveTo>
                <a:lnTo>
                  <a:pt x="17514" y="2463"/>
                </a:lnTo>
                <a:lnTo>
                  <a:pt x="6084" y="9699"/>
                </a:lnTo>
                <a:lnTo>
                  <a:pt x="0" y="20686"/>
                </a:lnTo>
                <a:lnTo>
                  <a:pt x="1696" y="37439"/>
                </a:lnTo>
                <a:lnTo>
                  <a:pt x="7855" y="49607"/>
                </a:lnTo>
                <a:lnTo>
                  <a:pt x="17765" y="56918"/>
                </a:lnTo>
                <a:lnTo>
                  <a:pt x="35599" y="55959"/>
                </a:lnTo>
                <a:lnTo>
                  <a:pt x="48503" y="50632"/>
                </a:lnTo>
                <a:lnTo>
                  <a:pt x="56561" y="41978"/>
                </a:lnTo>
                <a:lnTo>
                  <a:pt x="59858" y="31037"/>
                </a:lnTo>
                <a:lnTo>
                  <a:pt x="59953" y="28640"/>
                </a:lnTo>
                <a:lnTo>
                  <a:pt x="56492" y="14910"/>
                </a:lnTo>
                <a:lnTo>
                  <a:pt x="47286" y="4943"/>
                </a:lnTo>
                <a:lnTo>
                  <a:pt x="3409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3055610" y="3664509"/>
            <a:ext cx="60325" cy="57150"/>
          </a:xfrm>
          <a:custGeom>
            <a:avLst/>
            <a:gdLst/>
            <a:ahLst/>
            <a:cxnLst/>
            <a:rect l="l" t="t" r="r" b="b"/>
            <a:pathLst>
              <a:path w="60325" h="57150">
                <a:moveTo>
                  <a:pt x="59953" y="28640"/>
                </a:moveTo>
                <a:lnTo>
                  <a:pt x="56492" y="14910"/>
                </a:lnTo>
                <a:lnTo>
                  <a:pt x="47286" y="4943"/>
                </a:lnTo>
                <a:lnTo>
                  <a:pt x="34099" y="0"/>
                </a:lnTo>
                <a:lnTo>
                  <a:pt x="17514" y="2463"/>
                </a:lnTo>
                <a:lnTo>
                  <a:pt x="6084" y="9699"/>
                </a:lnTo>
                <a:lnTo>
                  <a:pt x="0" y="20686"/>
                </a:lnTo>
                <a:lnTo>
                  <a:pt x="1696" y="37439"/>
                </a:lnTo>
                <a:lnTo>
                  <a:pt x="7855" y="49607"/>
                </a:lnTo>
                <a:lnTo>
                  <a:pt x="17765" y="56918"/>
                </a:lnTo>
                <a:lnTo>
                  <a:pt x="35599" y="55959"/>
                </a:lnTo>
                <a:lnTo>
                  <a:pt x="48503" y="50632"/>
                </a:lnTo>
                <a:lnTo>
                  <a:pt x="56561" y="41978"/>
                </a:lnTo>
                <a:lnTo>
                  <a:pt x="59858" y="31037"/>
                </a:lnTo>
                <a:lnTo>
                  <a:pt x="59953" y="28640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3056071" y="3785127"/>
            <a:ext cx="59690" cy="62230"/>
          </a:xfrm>
          <a:custGeom>
            <a:avLst/>
            <a:gdLst/>
            <a:ahLst/>
            <a:cxnLst/>
            <a:rect l="l" t="t" r="r" b="b"/>
            <a:pathLst>
              <a:path w="59689" h="62229">
                <a:moveTo>
                  <a:pt x="34712" y="0"/>
                </a:moveTo>
                <a:lnTo>
                  <a:pt x="18055" y="2394"/>
                </a:lnTo>
                <a:lnTo>
                  <a:pt x="6469" y="9590"/>
                </a:lnTo>
                <a:lnTo>
                  <a:pt x="0" y="20315"/>
                </a:lnTo>
                <a:lnTo>
                  <a:pt x="1227" y="37458"/>
                </a:lnTo>
                <a:lnTo>
                  <a:pt x="6612" y="50335"/>
                </a:lnTo>
                <a:lnTo>
                  <a:pt x="15510" y="58598"/>
                </a:lnTo>
                <a:lnTo>
                  <a:pt x="27279" y="61899"/>
                </a:lnTo>
                <a:lnTo>
                  <a:pt x="41472" y="58656"/>
                </a:lnTo>
                <a:lnTo>
                  <a:pt x="52255" y="50052"/>
                </a:lnTo>
                <a:lnTo>
                  <a:pt x="58456" y="37889"/>
                </a:lnTo>
                <a:lnTo>
                  <a:pt x="59492" y="29941"/>
                </a:lnTo>
                <a:lnTo>
                  <a:pt x="56193" y="16191"/>
                </a:lnTo>
                <a:lnTo>
                  <a:pt x="47387" y="5664"/>
                </a:lnTo>
                <a:lnTo>
                  <a:pt x="3471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3056071" y="3785127"/>
            <a:ext cx="59690" cy="62230"/>
          </a:xfrm>
          <a:custGeom>
            <a:avLst/>
            <a:gdLst/>
            <a:ahLst/>
            <a:cxnLst/>
            <a:rect l="l" t="t" r="r" b="b"/>
            <a:pathLst>
              <a:path w="59689" h="62229">
                <a:moveTo>
                  <a:pt x="59492" y="29941"/>
                </a:moveTo>
                <a:lnTo>
                  <a:pt x="56193" y="16191"/>
                </a:lnTo>
                <a:lnTo>
                  <a:pt x="47387" y="5664"/>
                </a:lnTo>
                <a:lnTo>
                  <a:pt x="34712" y="0"/>
                </a:lnTo>
                <a:lnTo>
                  <a:pt x="18055" y="2394"/>
                </a:lnTo>
                <a:lnTo>
                  <a:pt x="6469" y="9590"/>
                </a:lnTo>
                <a:lnTo>
                  <a:pt x="0" y="20315"/>
                </a:lnTo>
                <a:lnTo>
                  <a:pt x="1227" y="37458"/>
                </a:lnTo>
                <a:lnTo>
                  <a:pt x="6612" y="50335"/>
                </a:lnTo>
                <a:lnTo>
                  <a:pt x="15510" y="58598"/>
                </a:lnTo>
                <a:lnTo>
                  <a:pt x="27279" y="61899"/>
                </a:lnTo>
                <a:lnTo>
                  <a:pt x="41472" y="58656"/>
                </a:lnTo>
                <a:lnTo>
                  <a:pt x="52255" y="50052"/>
                </a:lnTo>
                <a:lnTo>
                  <a:pt x="58456" y="37889"/>
                </a:lnTo>
                <a:lnTo>
                  <a:pt x="59492" y="29941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5579875" y="3709389"/>
            <a:ext cx="66040" cy="59690"/>
          </a:xfrm>
          <a:custGeom>
            <a:avLst/>
            <a:gdLst/>
            <a:ahLst/>
            <a:cxnLst/>
            <a:rect l="l" t="t" r="r" b="b"/>
            <a:pathLst>
              <a:path w="66039" h="59689">
                <a:moveTo>
                  <a:pt x="40451" y="0"/>
                </a:moveTo>
                <a:lnTo>
                  <a:pt x="22986" y="1789"/>
                </a:lnTo>
                <a:lnTo>
                  <a:pt x="10380" y="7934"/>
                </a:lnTo>
                <a:lnTo>
                  <a:pt x="2697" y="17369"/>
                </a:lnTo>
                <a:lnTo>
                  <a:pt x="0" y="29030"/>
                </a:lnTo>
                <a:lnTo>
                  <a:pt x="3135" y="42673"/>
                </a:lnTo>
                <a:lnTo>
                  <a:pt x="11697" y="53184"/>
                </a:lnTo>
                <a:lnTo>
                  <a:pt x="24411" y="59137"/>
                </a:lnTo>
                <a:lnTo>
                  <a:pt x="41494" y="57280"/>
                </a:lnTo>
                <a:lnTo>
                  <a:pt x="54312" y="51178"/>
                </a:lnTo>
                <a:lnTo>
                  <a:pt x="62456" y="41854"/>
                </a:lnTo>
                <a:lnTo>
                  <a:pt x="65515" y="30331"/>
                </a:lnTo>
                <a:lnTo>
                  <a:pt x="65528" y="29480"/>
                </a:lnTo>
                <a:lnTo>
                  <a:pt x="62205" y="16338"/>
                </a:lnTo>
                <a:lnTo>
                  <a:pt x="53309" y="6041"/>
                </a:lnTo>
                <a:lnTo>
                  <a:pt x="4045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5579875" y="3709389"/>
            <a:ext cx="66040" cy="59690"/>
          </a:xfrm>
          <a:custGeom>
            <a:avLst/>
            <a:gdLst/>
            <a:ahLst/>
            <a:cxnLst/>
            <a:rect l="l" t="t" r="r" b="b"/>
            <a:pathLst>
              <a:path w="66039" h="59689">
                <a:moveTo>
                  <a:pt x="65528" y="29480"/>
                </a:moveTo>
                <a:lnTo>
                  <a:pt x="62205" y="16338"/>
                </a:lnTo>
                <a:lnTo>
                  <a:pt x="53309" y="6041"/>
                </a:lnTo>
                <a:lnTo>
                  <a:pt x="40451" y="0"/>
                </a:lnTo>
                <a:lnTo>
                  <a:pt x="22986" y="1789"/>
                </a:lnTo>
                <a:lnTo>
                  <a:pt x="10380" y="7934"/>
                </a:lnTo>
                <a:lnTo>
                  <a:pt x="2697" y="17369"/>
                </a:lnTo>
                <a:lnTo>
                  <a:pt x="0" y="29030"/>
                </a:lnTo>
                <a:lnTo>
                  <a:pt x="3135" y="42673"/>
                </a:lnTo>
                <a:lnTo>
                  <a:pt x="11697" y="53184"/>
                </a:lnTo>
                <a:lnTo>
                  <a:pt x="24411" y="59137"/>
                </a:lnTo>
                <a:lnTo>
                  <a:pt x="41494" y="57280"/>
                </a:lnTo>
                <a:lnTo>
                  <a:pt x="54312" y="51178"/>
                </a:lnTo>
                <a:lnTo>
                  <a:pt x="62456" y="41854"/>
                </a:lnTo>
                <a:lnTo>
                  <a:pt x="65515" y="30331"/>
                </a:lnTo>
                <a:lnTo>
                  <a:pt x="65528" y="29480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5579875" y="3829785"/>
            <a:ext cx="66040" cy="60325"/>
          </a:xfrm>
          <a:custGeom>
            <a:avLst/>
            <a:gdLst/>
            <a:ahLst/>
            <a:cxnLst/>
            <a:rect l="l" t="t" r="r" b="b"/>
            <a:pathLst>
              <a:path w="66039" h="60325">
                <a:moveTo>
                  <a:pt x="40451" y="0"/>
                </a:moveTo>
                <a:lnTo>
                  <a:pt x="22986" y="1789"/>
                </a:lnTo>
                <a:lnTo>
                  <a:pt x="10380" y="7934"/>
                </a:lnTo>
                <a:lnTo>
                  <a:pt x="2697" y="17369"/>
                </a:lnTo>
                <a:lnTo>
                  <a:pt x="0" y="29030"/>
                </a:lnTo>
                <a:lnTo>
                  <a:pt x="2994" y="42672"/>
                </a:lnTo>
                <a:lnTo>
                  <a:pt x="11191" y="53673"/>
                </a:lnTo>
                <a:lnTo>
                  <a:pt x="23404" y="60311"/>
                </a:lnTo>
                <a:lnTo>
                  <a:pt x="40499" y="58580"/>
                </a:lnTo>
                <a:lnTo>
                  <a:pt x="53388" y="52512"/>
                </a:lnTo>
                <a:lnTo>
                  <a:pt x="61785" y="43293"/>
                </a:lnTo>
                <a:lnTo>
                  <a:pt x="65402" y="32111"/>
                </a:lnTo>
                <a:lnTo>
                  <a:pt x="65528" y="29480"/>
                </a:lnTo>
                <a:lnTo>
                  <a:pt x="62205" y="16338"/>
                </a:lnTo>
                <a:lnTo>
                  <a:pt x="53309" y="6041"/>
                </a:lnTo>
                <a:lnTo>
                  <a:pt x="4045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579875" y="3829785"/>
            <a:ext cx="66040" cy="60325"/>
          </a:xfrm>
          <a:custGeom>
            <a:avLst/>
            <a:gdLst/>
            <a:ahLst/>
            <a:cxnLst/>
            <a:rect l="l" t="t" r="r" b="b"/>
            <a:pathLst>
              <a:path w="66039" h="60325">
                <a:moveTo>
                  <a:pt x="65528" y="29480"/>
                </a:moveTo>
                <a:lnTo>
                  <a:pt x="62205" y="16338"/>
                </a:lnTo>
                <a:lnTo>
                  <a:pt x="53309" y="6041"/>
                </a:lnTo>
                <a:lnTo>
                  <a:pt x="40451" y="0"/>
                </a:lnTo>
                <a:lnTo>
                  <a:pt x="22986" y="1789"/>
                </a:lnTo>
                <a:lnTo>
                  <a:pt x="10380" y="7934"/>
                </a:lnTo>
                <a:lnTo>
                  <a:pt x="2697" y="17369"/>
                </a:lnTo>
                <a:lnTo>
                  <a:pt x="0" y="29030"/>
                </a:lnTo>
                <a:lnTo>
                  <a:pt x="2994" y="42672"/>
                </a:lnTo>
                <a:lnTo>
                  <a:pt x="11191" y="53673"/>
                </a:lnTo>
                <a:lnTo>
                  <a:pt x="23404" y="60311"/>
                </a:lnTo>
                <a:lnTo>
                  <a:pt x="40499" y="58580"/>
                </a:lnTo>
                <a:lnTo>
                  <a:pt x="53388" y="52512"/>
                </a:lnTo>
                <a:lnTo>
                  <a:pt x="61785" y="43293"/>
                </a:lnTo>
                <a:lnTo>
                  <a:pt x="65402" y="32111"/>
                </a:lnTo>
                <a:lnTo>
                  <a:pt x="65528" y="29480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/>
          <p:nvPr/>
        </p:nvSpPr>
        <p:spPr>
          <a:xfrm>
            <a:off x="2116838" y="3708245"/>
            <a:ext cx="17208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078227" y="3330280"/>
            <a:ext cx="379730" cy="3594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dirty="0" sz="1600" spc="-5">
                <a:solidFill>
                  <a:srgbClr val="FF0000"/>
                </a:solidFill>
                <a:latin typeface="Arial"/>
                <a:cs typeface="Arial"/>
              </a:rPr>
              <a:t>’</a:t>
            </a:r>
            <a:r>
              <a:rPr dirty="0" sz="1600" spc="4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baseline="-36458" sz="2400" spc="-15">
                <a:solidFill>
                  <a:srgbClr val="FFFF00"/>
                </a:solidFill>
                <a:latin typeface="Arial"/>
                <a:cs typeface="Arial"/>
              </a:rPr>
              <a:t>z</a:t>
            </a:r>
            <a:endParaRPr baseline="-36458" sz="24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050024" y="2658195"/>
            <a:ext cx="239395" cy="7353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baseline="-20202" sz="1650" spc="-22">
                <a:solidFill>
                  <a:srgbClr val="FFFF00"/>
                </a:solidFill>
                <a:latin typeface="Arial"/>
                <a:cs typeface="Arial"/>
              </a:rPr>
              <a:t>1</a:t>
            </a:r>
            <a:endParaRPr baseline="-20202" sz="1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5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baseline="-20202" sz="1650" spc="-22">
                <a:solidFill>
                  <a:srgbClr val="FFFF00"/>
                </a:solidFill>
                <a:latin typeface="Arial"/>
                <a:cs typeface="Arial"/>
              </a:rPr>
              <a:t>n</a:t>
            </a:r>
            <a:endParaRPr baseline="-20202" sz="16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981449" y="2578959"/>
            <a:ext cx="205740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dirty="0" baseline="-20202" sz="1650">
                <a:solidFill>
                  <a:srgbClr val="FFFF00"/>
                </a:solidFill>
                <a:latin typeface="Arial"/>
                <a:cs typeface="Arial"/>
              </a:rPr>
              <a:t>1</a:t>
            </a:r>
            <a:endParaRPr baseline="-20202" sz="165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755393" y="3330292"/>
            <a:ext cx="283210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13888" sz="2400" spc="-7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1100" spc="-5">
                <a:solidFill>
                  <a:srgbClr val="FFFF00"/>
                </a:solidFill>
                <a:latin typeface="Arial"/>
                <a:cs typeface="Arial"/>
              </a:rPr>
              <a:t>p1</a:t>
            </a:r>
            <a:endParaRPr sz="11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755393" y="3676240"/>
            <a:ext cx="290195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13888" sz="2400" spc="-7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1100" spc="-5">
                <a:solidFill>
                  <a:srgbClr val="FFFF00"/>
                </a:solidFill>
                <a:latin typeface="Arial"/>
                <a:cs typeface="Arial"/>
              </a:rPr>
              <a:t>Pk</a:t>
            </a:r>
            <a:endParaRPr sz="11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860039" y="3327244"/>
            <a:ext cx="283210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13888" sz="2400" spc="-7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1100" spc="-5">
                <a:solidFill>
                  <a:srgbClr val="FFFF00"/>
                </a:solidFill>
                <a:latin typeface="Arial"/>
                <a:cs typeface="Arial"/>
              </a:rPr>
              <a:t>n1</a:t>
            </a:r>
            <a:endParaRPr sz="11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860039" y="3708244"/>
            <a:ext cx="275590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13888" sz="2400" spc="-7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1100" spc="-5">
                <a:solidFill>
                  <a:srgbClr val="FFFF00"/>
                </a:solidFill>
                <a:latin typeface="Arial"/>
                <a:cs typeface="Arial"/>
              </a:rPr>
              <a:t>nk</a:t>
            </a:r>
            <a:endParaRPr sz="11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575306" y="2658207"/>
            <a:ext cx="216535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-20202" sz="1650" spc="-15">
                <a:solidFill>
                  <a:srgbClr val="FFFF00"/>
                </a:solidFill>
                <a:latin typeface="Arial"/>
                <a:cs typeface="Arial"/>
              </a:rPr>
              <a:t>1</a:t>
            </a:r>
            <a:endParaRPr baseline="-20202" sz="165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575306" y="3209896"/>
            <a:ext cx="216535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-20202" sz="1650" spc="-15">
                <a:solidFill>
                  <a:srgbClr val="FFFF00"/>
                </a:solidFill>
                <a:latin typeface="Arial"/>
                <a:cs typeface="Arial"/>
              </a:rPr>
              <a:t>n</a:t>
            </a:r>
            <a:endParaRPr baseline="-20202" sz="165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3621026" y="3461356"/>
            <a:ext cx="13843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733802" y="3559928"/>
            <a:ext cx="263525" cy="165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100">
                <a:solidFill>
                  <a:srgbClr val="FFFF00"/>
                </a:solidFill>
                <a:latin typeface="Arial"/>
                <a:cs typeface="Arial"/>
              </a:rPr>
              <a:t>n+1</a:t>
            </a:r>
            <a:endParaRPr sz="11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3575306" y="3921604"/>
            <a:ext cx="367030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13888" sz="24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1100" spc="-5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1100" spc="-10">
                <a:solidFill>
                  <a:srgbClr val="FFFF00"/>
                </a:solidFill>
                <a:latin typeface="Arial"/>
                <a:cs typeface="Arial"/>
              </a:rPr>
              <a:t>+</a:t>
            </a:r>
            <a:r>
              <a:rPr dirty="0" sz="1100">
                <a:solidFill>
                  <a:srgbClr val="FFFF00"/>
                </a:solidFill>
                <a:latin typeface="Arial"/>
                <a:cs typeface="Arial"/>
              </a:rPr>
              <a:t>k</a:t>
            </a:r>
            <a:endParaRPr sz="11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594862" y="2556099"/>
            <a:ext cx="205740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dirty="0" baseline="-20202" sz="1650">
                <a:solidFill>
                  <a:srgbClr val="FFFF00"/>
                </a:solidFill>
                <a:latin typeface="Arial"/>
                <a:cs typeface="Arial"/>
              </a:rPr>
              <a:t>1</a:t>
            </a:r>
            <a:endParaRPr baseline="-20202" sz="16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433318" y="3100167"/>
            <a:ext cx="317500" cy="6254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73025">
              <a:lnSpc>
                <a:spcPct val="100000"/>
              </a:lnSpc>
            </a:pP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dirty="0" baseline="-20202" sz="1650">
                <a:solidFill>
                  <a:srgbClr val="FFFF00"/>
                </a:solidFill>
                <a:latin typeface="Arial"/>
                <a:cs typeface="Arial"/>
              </a:rPr>
              <a:t>m</a:t>
            </a:r>
            <a:endParaRPr baseline="-20202" sz="1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550">
              <a:latin typeface="Times New Roman"/>
              <a:cs typeface="Times New Roman"/>
            </a:endParaRPr>
          </a:p>
          <a:p>
            <a:pPr algn="ctr" marR="8255">
              <a:lnSpc>
                <a:spcPct val="100000"/>
              </a:lnSpc>
            </a:pPr>
            <a:r>
              <a:rPr dirty="0" sz="1100" spc="-10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sz="1100">
                <a:solidFill>
                  <a:srgbClr val="FFFF00"/>
                </a:solidFill>
                <a:latin typeface="Arial"/>
                <a:cs typeface="Arial"/>
              </a:rPr>
              <a:t>+1</a:t>
            </a:r>
            <a:endParaRPr sz="11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331210" y="3874360"/>
            <a:ext cx="393700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13888" sz="2400" spc="-7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dirty="0" sz="1100" spc="-10">
                <a:solidFill>
                  <a:srgbClr val="FFFF00"/>
                </a:solidFill>
                <a:latin typeface="Arial"/>
                <a:cs typeface="Arial"/>
              </a:rPr>
              <a:t>m+k</a:t>
            </a:r>
            <a:endParaRPr sz="11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987544" y="3150460"/>
            <a:ext cx="244475" cy="2647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dirty="0" baseline="-20202" sz="1650">
                <a:solidFill>
                  <a:srgbClr val="FFFF00"/>
                </a:solidFill>
                <a:latin typeface="Arial"/>
                <a:cs typeface="Arial"/>
              </a:rPr>
              <a:t>m</a:t>
            </a:r>
            <a:endParaRPr baseline="-20202" sz="165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238495" y="3479789"/>
            <a:ext cx="304800" cy="762000"/>
          </a:xfrm>
          <a:custGeom>
            <a:avLst/>
            <a:gdLst/>
            <a:ahLst/>
            <a:cxnLst/>
            <a:rect l="l" t="t" r="r" b="b"/>
            <a:pathLst>
              <a:path w="304800" h="762000">
                <a:moveTo>
                  <a:pt x="0" y="761993"/>
                </a:moveTo>
                <a:lnTo>
                  <a:pt x="304799" y="761993"/>
                </a:lnTo>
                <a:lnTo>
                  <a:pt x="304799" y="0"/>
                </a:lnTo>
                <a:lnTo>
                  <a:pt x="0" y="0"/>
                </a:lnTo>
                <a:lnTo>
                  <a:pt x="0" y="76199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5238495" y="3327383"/>
            <a:ext cx="304800" cy="914400"/>
          </a:xfrm>
          <a:custGeom>
            <a:avLst/>
            <a:gdLst/>
            <a:ahLst/>
            <a:cxnLst/>
            <a:rect l="l" t="t" r="r" b="b"/>
            <a:pathLst>
              <a:path w="304800" h="914400">
                <a:moveTo>
                  <a:pt x="0" y="914399"/>
                </a:moveTo>
                <a:lnTo>
                  <a:pt x="304799" y="914399"/>
                </a:lnTo>
                <a:lnTo>
                  <a:pt x="304799" y="0"/>
                </a:lnTo>
                <a:lnTo>
                  <a:pt x="0" y="0"/>
                </a:lnTo>
                <a:lnTo>
                  <a:pt x="0" y="9143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5390895" y="2565389"/>
            <a:ext cx="0" cy="1676400"/>
          </a:xfrm>
          <a:custGeom>
            <a:avLst/>
            <a:gdLst/>
            <a:ahLst/>
            <a:cxnLst/>
            <a:rect l="l" t="t" r="r" b="b"/>
            <a:pathLst>
              <a:path w="0" h="1676400">
                <a:moveTo>
                  <a:pt x="0" y="0"/>
                </a:moveTo>
                <a:lnTo>
                  <a:pt x="0" y="1676393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5238495" y="3479789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 h="0">
                <a:moveTo>
                  <a:pt x="0" y="0"/>
                </a:moveTo>
                <a:lnTo>
                  <a:pt x="3047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5238495" y="3708389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 h="0">
                <a:moveTo>
                  <a:pt x="0" y="0"/>
                </a:moveTo>
                <a:lnTo>
                  <a:pt x="3047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5238495" y="3860789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 h="0">
                <a:moveTo>
                  <a:pt x="0" y="0"/>
                </a:moveTo>
                <a:lnTo>
                  <a:pt x="3047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5238495" y="4089389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 h="0">
                <a:moveTo>
                  <a:pt x="0" y="0"/>
                </a:moveTo>
                <a:lnTo>
                  <a:pt x="3047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5314695" y="4241783"/>
            <a:ext cx="0" cy="1371600"/>
          </a:xfrm>
          <a:custGeom>
            <a:avLst/>
            <a:gdLst/>
            <a:ahLst/>
            <a:cxnLst/>
            <a:rect l="l" t="t" r="r" b="b"/>
            <a:pathLst>
              <a:path w="0" h="1371600">
                <a:moveTo>
                  <a:pt x="0" y="0"/>
                </a:moveTo>
                <a:lnTo>
                  <a:pt x="0" y="1371599"/>
                </a:lnTo>
              </a:path>
            </a:pathLst>
          </a:custGeom>
          <a:ln w="38099">
            <a:solidFill>
              <a:srgbClr val="FF98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 txBox="1"/>
          <p:nvPr/>
        </p:nvSpPr>
        <p:spPr>
          <a:xfrm>
            <a:off x="5164840" y="5689446"/>
            <a:ext cx="27305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Ck</a:t>
            </a:r>
            <a:endParaRPr sz="1600">
              <a:latin typeface="Arial"/>
              <a:cs typeface="Arial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5238495" y="2565389"/>
            <a:ext cx="304800" cy="914400"/>
          </a:xfrm>
          <a:custGeom>
            <a:avLst/>
            <a:gdLst/>
            <a:ahLst/>
            <a:cxnLst/>
            <a:rect l="l" t="t" r="r" b="b"/>
            <a:pathLst>
              <a:path w="304800" h="914400">
                <a:moveTo>
                  <a:pt x="0" y="914399"/>
                </a:moveTo>
                <a:lnTo>
                  <a:pt x="304799" y="914399"/>
                </a:lnTo>
                <a:lnTo>
                  <a:pt x="304799" y="0"/>
                </a:lnTo>
                <a:lnTo>
                  <a:pt x="0" y="0"/>
                </a:lnTo>
                <a:lnTo>
                  <a:pt x="0" y="9143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5238495" y="2565389"/>
            <a:ext cx="304800" cy="914400"/>
          </a:xfrm>
          <a:custGeom>
            <a:avLst/>
            <a:gdLst/>
            <a:ahLst/>
            <a:cxnLst/>
            <a:rect l="l" t="t" r="r" b="b"/>
            <a:pathLst>
              <a:path w="304800" h="914400">
                <a:moveTo>
                  <a:pt x="0" y="914399"/>
                </a:moveTo>
                <a:lnTo>
                  <a:pt x="304799" y="914399"/>
                </a:lnTo>
                <a:lnTo>
                  <a:pt x="304799" y="0"/>
                </a:lnTo>
                <a:lnTo>
                  <a:pt x="0" y="0"/>
                </a:lnTo>
                <a:lnTo>
                  <a:pt x="0" y="9143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5238496" y="2703311"/>
            <a:ext cx="304800" cy="29209"/>
          </a:xfrm>
          <a:custGeom>
            <a:avLst/>
            <a:gdLst/>
            <a:ahLst/>
            <a:cxnLst/>
            <a:rect l="l" t="t" r="r" b="b"/>
            <a:pathLst>
              <a:path w="304800" h="29210">
                <a:moveTo>
                  <a:pt x="0" y="28956"/>
                </a:moveTo>
                <a:lnTo>
                  <a:pt x="304799" y="28956"/>
                </a:lnTo>
                <a:lnTo>
                  <a:pt x="304799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5238495" y="2946389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 h="0">
                <a:moveTo>
                  <a:pt x="0" y="0"/>
                </a:moveTo>
                <a:lnTo>
                  <a:pt x="3047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5238495" y="3098789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 h="0">
                <a:moveTo>
                  <a:pt x="0" y="0"/>
                </a:moveTo>
                <a:lnTo>
                  <a:pt x="3047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5238495" y="3327389"/>
            <a:ext cx="304800" cy="0"/>
          </a:xfrm>
          <a:custGeom>
            <a:avLst/>
            <a:gdLst/>
            <a:ahLst/>
            <a:cxnLst/>
            <a:rect l="l" t="t" r="r" b="b"/>
            <a:pathLst>
              <a:path w="304800" h="0">
                <a:moveTo>
                  <a:pt x="0" y="0"/>
                </a:moveTo>
                <a:lnTo>
                  <a:pt x="3047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75" name="object 7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536700">
              <a:lnSpc>
                <a:spcPts val="4285"/>
              </a:lnSpc>
            </a:pPr>
            <a:r>
              <a:rPr dirty="0"/>
              <a:t>Interpretazione</a:t>
            </a:r>
            <a:r>
              <a:rPr dirty="0" spc="-5"/>
              <a:t> </a:t>
            </a:r>
            <a:r>
              <a:rPr dirty="0"/>
              <a:t>diversa</a:t>
            </a:r>
          </a:p>
        </p:txBody>
      </p:sp>
      <p:sp>
        <p:nvSpPr>
          <p:cNvPr id="3" name="object 3"/>
          <p:cNvSpPr/>
          <p:nvPr/>
        </p:nvSpPr>
        <p:spPr>
          <a:xfrm>
            <a:off x="2647695" y="2336783"/>
            <a:ext cx="3657600" cy="3124200"/>
          </a:xfrm>
          <a:custGeom>
            <a:avLst/>
            <a:gdLst/>
            <a:ahLst/>
            <a:cxnLst/>
            <a:rect l="l" t="t" r="r" b="b"/>
            <a:pathLst>
              <a:path w="3657600" h="3124200">
                <a:moveTo>
                  <a:pt x="0" y="3124199"/>
                </a:moveTo>
                <a:lnTo>
                  <a:pt x="3657599" y="3124199"/>
                </a:lnTo>
                <a:lnTo>
                  <a:pt x="3657599" y="0"/>
                </a:lnTo>
                <a:lnTo>
                  <a:pt x="0" y="0"/>
                </a:lnTo>
                <a:lnTo>
                  <a:pt x="0" y="31241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647695" y="2336783"/>
            <a:ext cx="3657600" cy="3124200"/>
          </a:xfrm>
          <a:custGeom>
            <a:avLst/>
            <a:gdLst/>
            <a:ahLst/>
            <a:cxnLst/>
            <a:rect l="l" t="t" r="r" b="b"/>
            <a:pathLst>
              <a:path w="3657600" h="3124200">
                <a:moveTo>
                  <a:pt x="0" y="3124199"/>
                </a:moveTo>
                <a:lnTo>
                  <a:pt x="3657599" y="3124199"/>
                </a:lnTo>
                <a:lnTo>
                  <a:pt x="3657599" y="0"/>
                </a:lnTo>
                <a:lnTo>
                  <a:pt x="0" y="0"/>
                </a:lnTo>
                <a:lnTo>
                  <a:pt x="0" y="31241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790695" y="2793983"/>
            <a:ext cx="838200" cy="1905000"/>
          </a:xfrm>
          <a:custGeom>
            <a:avLst/>
            <a:gdLst/>
            <a:ahLst/>
            <a:cxnLst/>
            <a:rect l="l" t="t" r="r" b="b"/>
            <a:pathLst>
              <a:path w="838200" h="1905000">
                <a:moveTo>
                  <a:pt x="0" y="1904999"/>
                </a:moveTo>
                <a:lnTo>
                  <a:pt x="838199" y="1904999"/>
                </a:lnTo>
                <a:lnTo>
                  <a:pt x="838199" y="0"/>
                </a:lnTo>
                <a:lnTo>
                  <a:pt x="0" y="0"/>
                </a:lnTo>
                <a:lnTo>
                  <a:pt x="0" y="19049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790695" y="2793983"/>
            <a:ext cx="838200" cy="1905000"/>
          </a:xfrm>
          <a:custGeom>
            <a:avLst/>
            <a:gdLst/>
            <a:ahLst/>
            <a:cxnLst/>
            <a:rect l="l" t="t" r="r" b="b"/>
            <a:pathLst>
              <a:path w="838200" h="1905000">
                <a:moveTo>
                  <a:pt x="0" y="1904999"/>
                </a:moveTo>
                <a:lnTo>
                  <a:pt x="838199" y="1904999"/>
                </a:lnTo>
                <a:lnTo>
                  <a:pt x="838199" y="0"/>
                </a:lnTo>
                <a:lnTo>
                  <a:pt x="0" y="0"/>
                </a:lnTo>
                <a:lnTo>
                  <a:pt x="0" y="19049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4105659" y="3479231"/>
            <a:ext cx="2095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latin typeface="Arial"/>
                <a:cs typeface="Arial"/>
              </a:rPr>
              <a:t>R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05659" y="3784032"/>
            <a:ext cx="2095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latin typeface="Arial"/>
                <a:cs typeface="Arial"/>
              </a:rPr>
              <a:t>C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86095" y="2793989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086095" y="2793989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5238495" y="2793989"/>
            <a:ext cx="0" cy="533400"/>
          </a:xfrm>
          <a:custGeom>
            <a:avLst/>
            <a:gdLst/>
            <a:ahLst/>
            <a:cxnLst/>
            <a:rect l="l" t="t" r="r" b="b"/>
            <a:pathLst>
              <a:path w="0" h="533400">
                <a:moveTo>
                  <a:pt x="0" y="0"/>
                </a:moveTo>
                <a:lnTo>
                  <a:pt x="0" y="533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086095" y="3479789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086095" y="3479789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238495" y="3479789"/>
            <a:ext cx="0" cy="533400"/>
          </a:xfrm>
          <a:custGeom>
            <a:avLst/>
            <a:gdLst/>
            <a:ahLst/>
            <a:cxnLst/>
            <a:rect l="l" t="t" r="r" b="b"/>
            <a:pathLst>
              <a:path w="0" h="533400">
                <a:moveTo>
                  <a:pt x="0" y="0"/>
                </a:moveTo>
                <a:lnTo>
                  <a:pt x="0" y="533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086095" y="4165583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086095" y="4165583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5238495" y="4165583"/>
            <a:ext cx="0" cy="533400"/>
          </a:xfrm>
          <a:custGeom>
            <a:avLst/>
            <a:gdLst/>
            <a:ahLst/>
            <a:cxnLst/>
            <a:rect l="l" t="t" r="r" b="b"/>
            <a:pathLst>
              <a:path w="0" h="533400">
                <a:moveTo>
                  <a:pt x="0" y="0"/>
                </a:moveTo>
                <a:lnTo>
                  <a:pt x="0" y="533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628895" y="3022589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 h="0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4939791" y="29494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5390895" y="3022589"/>
            <a:ext cx="1304925" cy="0"/>
          </a:xfrm>
          <a:custGeom>
            <a:avLst/>
            <a:gdLst/>
            <a:ahLst/>
            <a:cxnLst/>
            <a:rect l="l" t="t" r="r" b="b"/>
            <a:pathLst>
              <a:path w="1304925" h="0">
                <a:moveTo>
                  <a:pt x="0" y="0"/>
                </a:moveTo>
                <a:lnTo>
                  <a:pt x="13045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6692391" y="29494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4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628895" y="3708389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 h="0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4939791" y="36352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390895" y="3708389"/>
            <a:ext cx="1447800" cy="0"/>
          </a:xfrm>
          <a:custGeom>
            <a:avLst/>
            <a:gdLst/>
            <a:ahLst/>
            <a:cxnLst/>
            <a:rect l="l" t="t" r="r" b="b"/>
            <a:pathLst>
              <a:path w="1447800" h="0">
                <a:moveTo>
                  <a:pt x="0" y="0"/>
                </a:moveTo>
                <a:lnTo>
                  <a:pt x="14477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387591" y="36352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4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4628895" y="4394183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 h="0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4939791" y="4321031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3562095" y="4394183"/>
            <a:ext cx="1981200" cy="457200"/>
          </a:xfrm>
          <a:custGeom>
            <a:avLst/>
            <a:gdLst/>
            <a:ahLst/>
            <a:cxnLst/>
            <a:rect l="l" t="t" r="r" b="b"/>
            <a:pathLst>
              <a:path w="1981200" h="457200">
                <a:moveTo>
                  <a:pt x="1828799" y="0"/>
                </a:moveTo>
                <a:lnTo>
                  <a:pt x="1981199" y="0"/>
                </a:lnTo>
                <a:lnTo>
                  <a:pt x="1981199" y="457199"/>
                </a:lnTo>
                <a:lnTo>
                  <a:pt x="0" y="457199"/>
                </a:lnTo>
                <a:lnTo>
                  <a:pt x="0" y="0"/>
                </a:lnTo>
                <a:lnTo>
                  <a:pt x="853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3644391" y="4321031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3409695" y="3708389"/>
            <a:ext cx="2286000" cy="1295400"/>
          </a:xfrm>
          <a:custGeom>
            <a:avLst/>
            <a:gdLst/>
            <a:ahLst/>
            <a:cxnLst/>
            <a:rect l="l" t="t" r="r" b="b"/>
            <a:pathLst>
              <a:path w="2286000" h="1295400">
                <a:moveTo>
                  <a:pt x="2285999" y="0"/>
                </a:moveTo>
                <a:lnTo>
                  <a:pt x="2285999" y="1295393"/>
                </a:lnTo>
                <a:lnTo>
                  <a:pt x="0" y="1295393"/>
                </a:lnTo>
                <a:lnTo>
                  <a:pt x="0" y="304799"/>
                </a:lnTo>
                <a:lnTo>
                  <a:pt x="237743" y="3047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3644391" y="39400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3181095" y="3022589"/>
            <a:ext cx="2667000" cy="2133600"/>
          </a:xfrm>
          <a:custGeom>
            <a:avLst/>
            <a:gdLst/>
            <a:ahLst/>
            <a:cxnLst/>
            <a:rect l="l" t="t" r="r" b="b"/>
            <a:pathLst>
              <a:path w="2667000" h="2133600">
                <a:moveTo>
                  <a:pt x="2666999" y="0"/>
                </a:moveTo>
                <a:lnTo>
                  <a:pt x="2666999" y="2133593"/>
                </a:lnTo>
                <a:lnTo>
                  <a:pt x="0" y="2133593"/>
                </a:lnTo>
                <a:lnTo>
                  <a:pt x="0" y="685799"/>
                </a:lnTo>
                <a:lnTo>
                  <a:pt x="466343" y="6857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3644391" y="36352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5771455" y="29452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5619055" y="36310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342895" y="3251189"/>
            <a:ext cx="1304925" cy="0"/>
          </a:xfrm>
          <a:custGeom>
            <a:avLst/>
            <a:gdLst/>
            <a:ahLst/>
            <a:cxnLst/>
            <a:rect l="l" t="t" r="r" b="b"/>
            <a:pathLst>
              <a:path w="1304925" h="0">
                <a:moveTo>
                  <a:pt x="0" y="0"/>
                </a:moveTo>
                <a:lnTo>
                  <a:pt x="13045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3644391" y="31780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3181095" y="31749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4781295" y="36321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4781295" y="29463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4781295" y="4317983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4400295" y="5079983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4400295" y="4927583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4400295" y="4775183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5467095" y="36321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5543295" y="29463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5162295" y="3327389"/>
            <a:ext cx="0" cy="152400"/>
          </a:xfrm>
          <a:custGeom>
            <a:avLst/>
            <a:gdLst/>
            <a:ahLst/>
            <a:cxnLst/>
            <a:rect l="l" t="t" r="r" b="b"/>
            <a:pathLst>
              <a:path w="0" h="152400">
                <a:moveTo>
                  <a:pt x="0" y="0"/>
                </a:moveTo>
                <a:lnTo>
                  <a:pt x="0" y="152399"/>
                </a:lnTo>
              </a:path>
            </a:pathLst>
          </a:custGeom>
          <a:ln w="18287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5101335" y="3327389"/>
            <a:ext cx="123825" cy="125095"/>
          </a:xfrm>
          <a:custGeom>
            <a:avLst/>
            <a:gdLst/>
            <a:ahLst/>
            <a:cxnLst/>
            <a:rect l="l" t="t" r="r" b="b"/>
            <a:pathLst>
              <a:path w="123825" h="125095">
                <a:moveTo>
                  <a:pt x="123443" y="124967"/>
                </a:moveTo>
                <a:lnTo>
                  <a:pt x="60959" y="0"/>
                </a:lnTo>
                <a:lnTo>
                  <a:pt x="0" y="124967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5162295" y="4013189"/>
            <a:ext cx="0" cy="152400"/>
          </a:xfrm>
          <a:custGeom>
            <a:avLst/>
            <a:gdLst/>
            <a:ahLst/>
            <a:cxnLst/>
            <a:rect l="l" t="t" r="r" b="b"/>
            <a:pathLst>
              <a:path w="0" h="152400">
                <a:moveTo>
                  <a:pt x="0" y="0"/>
                </a:moveTo>
                <a:lnTo>
                  <a:pt x="0" y="152393"/>
                </a:lnTo>
              </a:path>
            </a:pathLst>
          </a:custGeom>
          <a:ln w="18287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5101335" y="4013189"/>
            <a:ext cx="123825" cy="125095"/>
          </a:xfrm>
          <a:custGeom>
            <a:avLst/>
            <a:gdLst/>
            <a:ahLst/>
            <a:cxnLst/>
            <a:rect l="l" t="t" r="r" b="b"/>
            <a:pathLst>
              <a:path w="123825" h="125095">
                <a:moveTo>
                  <a:pt x="123443" y="124967"/>
                </a:moveTo>
                <a:lnTo>
                  <a:pt x="60959" y="0"/>
                </a:lnTo>
                <a:lnTo>
                  <a:pt x="0" y="124967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5162295" y="4698983"/>
            <a:ext cx="0" cy="990600"/>
          </a:xfrm>
          <a:custGeom>
            <a:avLst/>
            <a:gdLst/>
            <a:ahLst/>
            <a:cxnLst/>
            <a:rect l="l" t="t" r="r" b="b"/>
            <a:pathLst>
              <a:path w="0" h="990600">
                <a:moveTo>
                  <a:pt x="0" y="990599"/>
                </a:moveTo>
                <a:lnTo>
                  <a:pt x="0" y="0"/>
                </a:lnTo>
              </a:path>
            </a:pathLst>
          </a:custGeom>
          <a:ln w="18287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5101335" y="4698983"/>
            <a:ext cx="123825" cy="125095"/>
          </a:xfrm>
          <a:custGeom>
            <a:avLst/>
            <a:gdLst/>
            <a:ahLst/>
            <a:cxnLst/>
            <a:rect l="l" t="t" r="r" b="b"/>
            <a:pathLst>
              <a:path w="123825" h="125095">
                <a:moveTo>
                  <a:pt x="123443" y="124967"/>
                </a:moveTo>
                <a:lnTo>
                  <a:pt x="60959" y="0"/>
                </a:lnTo>
                <a:lnTo>
                  <a:pt x="0" y="124967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59436" y="1382771"/>
            <a:ext cx="8575040" cy="1562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5080" indent="-342900">
              <a:lnSpc>
                <a:spcPct val="1004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Il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registro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può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essere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visto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come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più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registri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che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svolgono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funzioni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diverse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2500">
              <a:latin typeface="Times New Roman"/>
              <a:cs typeface="Times New Roman"/>
            </a:endParaRPr>
          </a:p>
          <a:p>
            <a:pPr marL="5346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DR</a:t>
            </a:r>
            <a:r>
              <a:rPr dirty="0" baseline="-23148" sz="1800">
                <a:solidFill>
                  <a:srgbClr val="FFFF00"/>
                </a:solidFill>
                <a:latin typeface="Arial"/>
                <a:cs typeface="Arial"/>
              </a:rPr>
              <a:t>0</a:t>
            </a:r>
            <a:endParaRPr baseline="-23148" sz="1800">
              <a:latin typeface="Arial"/>
              <a:cs typeface="Arial"/>
            </a:endParaRPr>
          </a:p>
        </p:txBody>
      </p:sp>
      <p:sp>
        <p:nvSpPr>
          <p:cNvPr id="61" name="object 61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62" name="object 6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</a:t>
            </a:fld>
          </a:p>
        </p:txBody>
      </p:sp>
      <p:sp>
        <p:nvSpPr>
          <p:cNvPr id="54" name="object 54"/>
          <p:cNvSpPr txBox="1"/>
          <p:nvPr/>
        </p:nvSpPr>
        <p:spPr>
          <a:xfrm>
            <a:off x="1911098" y="3115760"/>
            <a:ext cx="33210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5">
                <a:solidFill>
                  <a:srgbClr val="FFFF00"/>
                </a:solidFill>
                <a:latin typeface="Arial"/>
                <a:cs typeface="Arial"/>
              </a:rPr>
              <a:t>IN</a:t>
            </a:r>
            <a:endParaRPr sz="24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7146042" y="3191960"/>
            <a:ext cx="669290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OUT</a:t>
            </a:r>
            <a:endParaRPr sz="24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4707640" y="4015886"/>
            <a:ext cx="3429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SR</a:t>
            </a:r>
            <a:endParaRPr sz="18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5393440" y="3330086"/>
            <a:ext cx="35496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DR</a:t>
            </a:r>
            <a:endParaRPr sz="18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722625" y="3452972"/>
            <a:ext cx="110489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n</a:t>
            </a:r>
            <a:endParaRPr sz="12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5012440" y="5692288"/>
            <a:ext cx="30416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Ck</a:t>
            </a:r>
            <a:endParaRPr sz="180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6751325" y="3602882"/>
            <a:ext cx="17843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X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273935">
              <a:lnSpc>
                <a:spcPct val="100000"/>
              </a:lnSpc>
            </a:pPr>
            <a:r>
              <a:rPr dirty="0" spc="-5"/>
              <a:t>Osservazion</a:t>
            </a:r>
            <a:r>
              <a:rPr dirty="0"/>
              <a:t>i</a:t>
            </a:r>
            <a:r>
              <a:rPr dirty="0" spc="5"/>
              <a:t> </a:t>
            </a:r>
            <a:r>
              <a:rPr dirty="0" spc="-5"/>
              <a:t>(1)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70071"/>
            <a:ext cx="2402205" cy="44830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3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gistr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SR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02676" y="1437400"/>
            <a:ext cx="287845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(Statu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Register)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6637" y="1869943"/>
            <a:ext cx="4358640" cy="3879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860"/>
              </a:lnSpc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Contien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variabil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stato</a:t>
            </a:r>
            <a:endParaRPr baseline="2314" sz="3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436" y="2321048"/>
            <a:ext cx="2558415" cy="5149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gistro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30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-20467" sz="2850" spc="-22" b="1">
                <a:solidFill>
                  <a:srgbClr val="FFFF00"/>
                </a:solidFill>
                <a:latin typeface="Arial"/>
                <a:cs typeface="Arial"/>
              </a:rPr>
              <a:t>0</a:t>
            </a:r>
            <a:endParaRPr baseline="-20467" sz="2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02638" y="2388377"/>
            <a:ext cx="255968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(Data</a:t>
            </a:r>
            <a:r>
              <a:rPr dirty="0" sz="2800" spc="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Register)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6637" y="2820920"/>
            <a:ext cx="6642100" cy="3879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860"/>
              </a:lnSpc>
              <a:tabLst>
                <a:tab pos="1771650" algn="l"/>
              </a:tabLst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Contien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dell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variabil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d’uscit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(Dati)</a:t>
            </a:r>
            <a:endParaRPr baseline="2314" sz="3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436" y="3272024"/>
            <a:ext cx="2569845" cy="10287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…..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gistro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30" b="1">
                <a:solidFill>
                  <a:srgbClr val="FFFF00"/>
                </a:solidFill>
                <a:latin typeface="Arial"/>
                <a:cs typeface="Arial"/>
              </a:rPr>
              <a:t>DR</a:t>
            </a:r>
            <a:r>
              <a:rPr dirty="0" baseline="-20467" sz="2850" spc="-22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endParaRPr baseline="-20467" sz="2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02638" y="3852942"/>
            <a:ext cx="255968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(Data</a:t>
            </a:r>
            <a:r>
              <a:rPr dirty="0" sz="2800" spc="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Register)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436" y="4283961"/>
            <a:ext cx="7857490" cy="164401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9900">
              <a:lnSpc>
                <a:spcPct val="100000"/>
              </a:lnSpc>
              <a:tabLst>
                <a:tab pos="2228850" algn="l"/>
              </a:tabLst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Contien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dell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variabil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d’uscit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(Dati)</a:t>
            </a:r>
            <a:endParaRPr baseline="2314" sz="3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NOTE</a:t>
            </a:r>
            <a:endParaRPr sz="28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84"/>
              </a:spcBef>
            </a:pPr>
            <a:r>
              <a:rPr dirty="0" sz="2000" spc="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suddivisione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vari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“re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istri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ti”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è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f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nzionale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al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proget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o</a:t>
            </a:r>
            <a:endParaRPr sz="20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80"/>
              </a:spcBef>
            </a:pPr>
            <a:r>
              <a:rPr dirty="0" sz="2000" spc="3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100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tutt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D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servon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pe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variabil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d’uscita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209800">
              <a:lnSpc>
                <a:spcPts val="4285"/>
              </a:lnSpc>
            </a:pPr>
            <a:r>
              <a:rPr dirty="0"/>
              <a:t>Osservazione</a:t>
            </a:r>
            <a:r>
              <a:rPr dirty="0" spc="5"/>
              <a:t> </a:t>
            </a:r>
            <a:r>
              <a:rPr dirty="0"/>
              <a:t>(2)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974455" cy="30213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167640" indent="-342900">
              <a:lnSpc>
                <a:spcPct val="1002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suddivisione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registri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è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funzionale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al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fatto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ridurre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considerevolmente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gli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stati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interni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della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macchina</a:t>
            </a:r>
            <a:endParaRPr sz="2800">
              <a:latin typeface="Arial"/>
              <a:cs typeface="Arial"/>
            </a:endParaRPr>
          </a:p>
          <a:p>
            <a:pPr marL="756285" marR="322580" indent="-287020">
              <a:lnSpc>
                <a:spcPts val="2780"/>
              </a:lnSpc>
              <a:spcBef>
                <a:spcPts val="84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raccolgon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variabil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stato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cu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dipende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l’evoluzion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dell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macchina</a:t>
            </a:r>
            <a:endParaRPr sz="2400">
              <a:latin typeface="Arial"/>
              <a:cs typeface="Arial"/>
            </a:endParaRPr>
          </a:p>
          <a:p>
            <a:pPr marL="355600" marR="5080" indent="-342900">
              <a:lnSpc>
                <a:spcPct val="100400"/>
              </a:lnSpc>
              <a:spcBef>
                <a:spcPts val="57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Anche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combin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può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sere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interpretata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come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più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reti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combinatorie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56970">
              <a:lnSpc>
                <a:spcPct val="100000"/>
              </a:lnSpc>
            </a:pPr>
            <a:r>
              <a:rPr dirty="0"/>
              <a:t>Scomposizione</a:t>
            </a:r>
            <a:r>
              <a:rPr dirty="0" spc="-5"/>
              <a:t> </a:t>
            </a:r>
            <a:r>
              <a:rPr dirty="0"/>
              <a:t>della</a:t>
            </a:r>
            <a:r>
              <a:rPr dirty="0" spc="-5"/>
              <a:t> </a:t>
            </a:r>
            <a:r>
              <a:rPr dirty="0"/>
              <a:t>“RC”</a:t>
            </a:r>
          </a:p>
        </p:txBody>
      </p:sp>
      <p:sp>
        <p:nvSpPr>
          <p:cNvPr id="3" name="object 3"/>
          <p:cNvSpPr/>
          <p:nvPr/>
        </p:nvSpPr>
        <p:spPr>
          <a:xfrm>
            <a:off x="1733295" y="1422383"/>
            <a:ext cx="4648200" cy="4320540"/>
          </a:xfrm>
          <a:custGeom>
            <a:avLst/>
            <a:gdLst/>
            <a:ahLst/>
            <a:cxnLst/>
            <a:rect l="l" t="t" r="r" b="b"/>
            <a:pathLst>
              <a:path w="4648200" h="4320540">
                <a:moveTo>
                  <a:pt x="0" y="4320539"/>
                </a:moveTo>
                <a:lnTo>
                  <a:pt x="4648199" y="4320539"/>
                </a:lnTo>
                <a:lnTo>
                  <a:pt x="4648199" y="0"/>
                </a:lnTo>
                <a:lnTo>
                  <a:pt x="0" y="0"/>
                </a:lnTo>
                <a:lnTo>
                  <a:pt x="0" y="432053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733295" y="1422383"/>
            <a:ext cx="4648200" cy="4320540"/>
          </a:xfrm>
          <a:custGeom>
            <a:avLst/>
            <a:gdLst/>
            <a:ahLst/>
            <a:cxnLst/>
            <a:rect l="l" t="t" r="r" b="b"/>
            <a:pathLst>
              <a:path w="4648200" h="4320540">
                <a:moveTo>
                  <a:pt x="0" y="4320539"/>
                </a:moveTo>
                <a:lnTo>
                  <a:pt x="4648199" y="4320539"/>
                </a:lnTo>
                <a:lnTo>
                  <a:pt x="4648199" y="0"/>
                </a:lnTo>
                <a:lnTo>
                  <a:pt x="0" y="0"/>
                </a:lnTo>
                <a:lnTo>
                  <a:pt x="0" y="432053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876295" y="1803389"/>
            <a:ext cx="1981200" cy="1447800"/>
          </a:xfrm>
          <a:custGeom>
            <a:avLst/>
            <a:gdLst/>
            <a:ahLst/>
            <a:cxnLst/>
            <a:rect l="l" t="t" r="r" b="b"/>
            <a:pathLst>
              <a:path w="1981200" h="1447800">
                <a:moveTo>
                  <a:pt x="0" y="1447799"/>
                </a:moveTo>
                <a:lnTo>
                  <a:pt x="1981199" y="1447799"/>
                </a:lnTo>
                <a:lnTo>
                  <a:pt x="1981199" y="0"/>
                </a:lnTo>
                <a:lnTo>
                  <a:pt x="0" y="0"/>
                </a:lnTo>
                <a:lnTo>
                  <a:pt x="0" y="14477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876295" y="1803389"/>
            <a:ext cx="1981200" cy="1447800"/>
          </a:xfrm>
          <a:custGeom>
            <a:avLst/>
            <a:gdLst/>
            <a:ahLst/>
            <a:cxnLst/>
            <a:rect l="l" t="t" r="r" b="b"/>
            <a:pathLst>
              <a:path w="1981200" h="1447800">
                <a:moveTo>
                  <a:pt x="0" y="1447799"/>
                </a:moveTo>
                <a:lnTo>
                  <a:pt x="1981199" y="1447799"/>
                </a:lnTo>
                <a:lnTo>
                  <a:pt x="1981199" y="0"/>
                </a:lnTo>
                <a:lnTo>
                  <a:pt x="0" y="0"/>
                </a:lnTo>
                <a:lnTo>
                  <a:pt x="0" y="14477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3304023" y="2260030"/>
            <a:ext cx="1125220" cy="584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46379">
              <a:lnSpc>
                <a:spcPct val="100000"/>
              </a:lnSpc>
            </a:pPr>
            <a:r>
              <a:rPr dirty="0" sz="2000" spc="-5">
                <a:latin typeface="Arial"/>
                <a:cs typeface="Arial"/>
              </a:rPr>
              <a:t>Parte Op</a:t>
            </a:r>
            <a:r>
              <a:rPr dirty="0" sz="2000" spc="-15">
                <a:latin typeface="Arial"/>
                <a:cs typeface="Arial"/>
              </a:rPr>
              <a:t>e</a:t>
            </a:r>
            <a:r>
              <a:rPr dirty="0" sz="2000" spc="-10">
                <a:latin typeface="Arial"/>
                <a:cs typeface="Arial"/>
              </a:rPr>
              <a:t>r</a:t>
            </a:r>
            <a:r>
              <a:rPr dirty="0" sz="2000" spc="-5">
                <a:latin typeface="Arial"/>
                <a:cs typeface="Arial"/>
              </a:rPr>
              <a:t>ativa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314695" y="1803389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314695" y="1803389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467095" y="1803389"/>
            <a:ext cx="0" cy="533400"/>
          </a:xfrm>
          <a:custGeom>
            <a:avLst/>
            <a:gdLst/>
            <a:ahLst/>
            <a:cxnLst/>
            <a:rect l="l" t="t" r="r" b="b"/>
            <a:pathLst>
              <a:path w="0" h="533400">
                <a:moveTo>
                  <a:pt x="0" y="0"/>
                </a:moveTo>
                <a:lnTo>
                  <a:pt x="0" y="533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5314695" y="2793989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314695" y="2793989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467095" y="2793989"/>
            <a:ext cx="0" cy="533400"/>
          </a:xfrm>
          <a:custGeom>
            <a:avLst/>
            <a:gdLst/>
            <a:ahLst/>
            <a:cxnLst/>
            <a:rect l="l" t="t" r="r" b="b"/>
            <a:pathLst>
              <a:path w="0" h="533400">
                <a:moveTo>
                  <a:pt x="0" y="0"/>
                </a:moveTo>
                <a:lnTo>
                  <a:pt x="0" y="533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314695" y="4089383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314695" y="4089383"/>
            <a:ext cx="304800" cy="533400"/>
          </a:xfrm>
          <a:custGeom>
            <a:avLst/>
            <a:gdLst/>
            <a:ahLst/>
            <a:cxnLst/>
            <a:rect l="l" t="t" r="r" b="b"/>
            <a:pathLst>
              <a:path w="304800" h="533400">
                <a:moveTo>
                  <a:pt x="0" y="533399"/>
                </a:moveTo>
                <a:lnTo>
                  <a:pt x="304799" y="533399"/>
                </a:lnTo>
                <a:lnTo>
                  <a:pt x="304799" y="0"/>
                </a:lnTo>
                <a:lnTo>
                  <a:pt x="0" y="0"/>
                </a:lnTo>
                <a:lnTo>
                  <a:pt x="0" y="5333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467095" y="4089389"/>
            <a:ext cx="0" cy="533400"/>
          </a:xfrm>
          <a:custGeom>
            <a:avLst/>
            <a:gdLst/>
            <a:ahLst/>
            <a:cxnLst/>
            <a:rect l="l" t="t" r="r" b="b"/>
            <a:pathLst>
              <a:path w="0" h="533400">
                <a:moveTo>
                  <a:pt x="0" y="0"/>
                </a:moveTo>
                <a:lnTo>
                  <a:pt x="0" y="533393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4857495" y="3022589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 h="0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168391" y="29494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5543295" y="2031989"/>
            <a:ext cx="1533525" cy="0"/>
          </a:xfrm>
          <a:custGeom>
            <a:avLst/>
            <a:gdLst/>
            <a:ahLst/>
            <a:cxnLst/>
            <a:rect l="l" t="t" r="r" b="b"/>
            <a:pathLst>
              <a:path w="1533525" h="0">
                <a:moveTo>
                  <a:pt x="0" y="0"/>
                </a:moveTo>
                <a:lnTo>
                  <a:pt x="15331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7073391" y="19588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4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4857495" y="2108189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 h="0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168391" y="20350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5619495" y="3022589"/>
            <a:ext cx="1000125" cy="0"/>
          </a:xfrm>
          <a:custGeom>
            <a:avLst/>
            <a:gdLst/>
            <a:ahLst/>
            <a:cxnLst/>
            <a:rect l="l" t="t" r="r" b="b"/>
            <a:pathLst>
              <a:path w="1000125" h="0">
                <a:moveTo>
                  <a:pt x="0" y="0"/>
                </a:moveTo>
                <a:lnTo>
                  <a:pt x="9997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6616191" y="29494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4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4857495" y="4317983"/>
            <a:ext cx="314325" cy="0"/>
          </a:xfrm>
          <a:custGeom>
            <a:avLst/>
            <a:gdLst/>
            <a:ahLst/>
            <a:cxnLst/>
            <a:rect l="l" t="t" r="r" b="b"/>
            <a:pathLst>
              <a:path w="314325" h="0">
                <a:moveTo>
                  <a:pt x="0" y="0"/>
                </a:moveTo>
                <a:lnTo>
                  <a:pt x="3139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5168391" y="4244831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077707" y="195611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182" y="0"/>
                </a:moveTo>
                <a:lnTo>
                  <a:pt x="38127" y="10263"/>
                </a:lnTo>
                <a:lnTo>
                  <a:pt x="9068" y="37925"/>
                </a:lnTo>
                <a:lnTo>
                  <a:pt x="0" y="63229"/>
                </a:lnTo>
                <a:lnTo>
                  <a:pt x="846" y="79966"/>
                </a:lnTo>
                <a:lnTo>
                  <a:pt x="15948" y="121094"/>
                </a:lnTo>
                <a:lnTo>
                  <a:pt x="45872" y="146015"/>
                </a:lnTo>
                <a:lnTo>
                  <a:pt x="71505" y="151987"/>
                </a:lnTo>
                <a:lnTo>
                  <a:pt x="86542" y="150668"/>
                </a:lnTo>
                <a:lnTo>
                  <a:pt x="124695" y="132637"/>
                </a:lnTo>
                <a:lnTo>
                  <a:pt x="147570" y="99056"/>
                </a:lnTo>
                <a:lnTo>
                  <a:pt x="151388" y="75875"/>
                </a:lnTo>
                <a:lnTo>
                  <a:pt x="149975" y="61209"/>
                </a:lnTo>
                <a:lnTo>
                  <a:pt x="131053" y="24178"/>
                </a:lnTo>
                <a:lnTo>
                  <a:pt x="96080" y="2626"/>
                </a:lnTo>
                <a:lnTo>
                  <a:pt x="8218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077707" y="195611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151388" y="75875"/>
                </a:moveTo>
                <a:lnTo>
                  <a:pt x="139523" y="35121"/>
                </a:lnTo>
                <a:lnTo>
                  <a:pt x="109047" y="7691"/>
                </a:lnTo>
                <a:lnTo>
                  <a:pt x="82182" y="0"/>
                </a:lnTo>
                <a:lnTo>
                  <a:pt x="66078" y="1137"/>
                </a:lnTo>
                <a:lnTo>
                  <a:pt x="26577" y="17831"/>
                </a:lnTo>
                <a:lnTo>
                  <a:pt x="3405" y="50031"/>
                </a:lnTo>
                <a:lnTo>
                  <a:pt x="0" y="63229"/>
                </a:lnTo>
                <a:lnTo>
                  <a:pt x="846" y="79966"/>
                </a:lnTo>
                <a:lnTo>
                  <a:pt x="15948" y="121094"/>
                </a:lnTo>
                <a:lnTo>
                  <a:pt x="45872" y="146015"/>
                </a:lnTo>
                <a:lnTo>
                  <a:pt x="71505" y="151987"/>
                </a:lnTo>
                <a:lnTo>
                  <a:pt x="86542" y="150668"/>
                </a:lnTo>
                <a:lnTo>
                  <a:pt x="124695" y="132637"/>
                </a:lnTo>
                <a:lnTo>
                  <a:pt x="147570" y="99056"/>
                </a:lnTo>
                <a:lnTo>
                  <a:pt x="151388" y="75875"/>
                </a:lnTo>
                <a:close/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5923855" y="29452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1199895" y="2260589"/>
            <a:ext cx="1533525" cy="0"/>
          </a:xfrm>
          <a:custGeom>
            <a:avLst/>
            <a:gdLst/>
            <a:ahLst/>
            <a:cxnLst/>
            <a:rect l="l" t="t" r="r" b="b"/>
            <a:pathLst>
              <a:path w="1533525" h="0">
                <a:moveTo>
                  <a:pt x="0" y="0"/>
                </a:moveTo>
                <a:lnTo>
                  <a:pt x="15331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729991" y="21874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266695" y="21843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5009895" y="20319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5009895" y="29463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5009895" y="4241783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5695695" y="29463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5695695" y="19557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5390895" y="2336789"/>
            <a:ext cx="0" cy="457200"/>
          </a:xfrm>
          <a:custGeom>
            <a:avLst/>
            <a:gdLst/>
            <a:ahLst/>
            <a:cxnLst/>
            <a:rect l="l" t="t" r="r" b="b"/>
            <a:pathLst>
              <a:path w="0" h="457200">
                <a:moveTo>
                  <a:pt x="0" y="0"/>
                </a:moveTo>
                <a:lnTo>
                  <a:pt x="0" y="457199"/>
                </a:lnTo>
              </a:path>
            </a:pathLst>
          </a:custGeom>
          <a:ln w="18287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5329935" y="2336789"/>
            <a:ext cx="123825" cy="125095"/>
          </a:xfrm>
          <a:custGeom>
            <a:avLst/>
            <a:gdLst/>
            <a:ahLst/>
            <a:cxnLst/>
            <a:rect l="l" t="t" r="r" b="b"/>
            <a:pathLst>
              <a:path w="123825" h="125094">
                <a:moveTo>
                  <a:pt x="123443" y="124967"/>
                </a:moveTo>
                <a:lnTo>
                  <a:pt x="60959" y="0"/>
                </a:lnTo>
                <a:lnTo>
                  <a:pt x="0" y="124967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5390895" y="3327389"/>
            <a:ext cx="0" cy="762000"/>
          </a:xfrm>
          <a:custGeom>
            <a:avLst/>
            <a:gdLst/>
            <a:ahLst/>
            <a:cxnLst/>
            <a:rect l="l" t="t" r="r" b="b"/>
            <a:pathLst>
              <a:path w="0" h="762000">
                <a:moveTo>
                  <a:pt x="0" y="0"/>
                </a:moveTo>
                <a:lnTo>
                  <a:pt x="0" y="761999"/>
                </a:lnTo>
              </a:path>
            </a:pathLst>
          </a:custGeom>
          <a:ln w="18287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329935" y="3327389"/>
            <a:ext cx="123825" cy="125095"/>
          </a:xfrm>
          <a:custGeom>
            <a:avLst/>
            <a:gdLst/>
            <a:ahLst/>
            <a:cxnLst/>
            <a:rect l="l" t="t" r="r" b="b"/>
            <a:pathLst>
              <a:path w="123825" h="125095">
                <a:moveTo>
                  <a:pt x="123443" y="124967"/>
                </a:moveTo>
                <a:lnTo>
                  <a:pt x="60959" y="0"/>
                </a:lnTo>
                <a:lnTo>
                  <a:pt x="0" y="124967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5390895" y="4622783"/>
            <a:ext cx="0" cy="990600"/>
          </a:xfrm>
          <a:custGeom>
            <a:avLst/>
            <a:gdLst/>
            <a:ahLst/>
            <a:cxnLst/>
            <a:rect l="l" t="t" r="r" b="b"/>
            <a:pathLst>
              <a:path w="0" h="990600">
                <a:moveTo>
                  <a:pt x="0" y="990599"/>
                </a:moveTo>
                <a:lnTo>
                  <a:pt x="0" y="0"/>
                </a:lnTo>
              </a:path>
            </a:pathLst>
          </a:custGeom>
          <a:ln w="18287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5329935" y="4622783"/>
            <a:ext cx="123825" cy="125095"/>
          </a:xfrm>
          <a:custGeom>
            <a:avLst/>
            <a:gdLst/>
            <a:ahLst/>
            <a:cxnLst/>
            <a:rect l="l" t="t" r="r" b="b"/>
            <a:pathLst>
              <a:path w="123825" h="125095">
                <a:moveTo>
                  <a:pt x="123443" y="124967"/>
                </a:moveTo>
                <a:lnTo>
                  <a:pt x="60959" y="0"/>
                </a:lnTo>
                <a:lnTo>
                  <a:pt x="0" y="124967"/>
                </a:lnTo>
              </a:path>
            </a:pathLst>
          </a:custGeom>
          <a:ln w="1828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 txBox="1"/>
          <p:nvPr/>
        </p:nvSpPr>
        <p:spPr>
          <a:xfrm>
            <a:off x="745237" y="2125159"/>
            <a:ext cx="33210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5">
                <a:solidFill>
                  <a:srgbClr val="FFFF00"/>
                </a:solidFill>
                <a:latin typeface="Arial"/>
                <a:cs typeface="Arial"/>
              </a:rPr>
              <a:t>IN</a:t>
            </a:r>
            <a:endParaRPr sz="24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069842" y="2353759"/>
            <a:ext cx="669290" cy="8083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OUT</a:t>
            </a:r>
            <a:endParaRPr sz="2400">
              <a:latin typeface="Arial"/>
              <a:cs typeface="Arial"/>
            </a:endParaRPr>
          </a:p>
          <a:p>
            <a:pPr marL="132715">
              <a:lnSpc>
                <a:spcPct val="100000"/>
              </a:lnSpc>
              <a:spcBef>
                <a:spcPts val="1620"/>
              </a:spcBef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X</a:t>
            </a:r>
            <a:endParaRPr sz="1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469640" y="3787286"/>
            <a:ext cx="3429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SR</a:t>
            </a:r>
            <a:endParaRPr sz="18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393440" y="2491872"/>
            <a:ext cx="439420" cy="3009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DR</a:t>
            </a:r>
            <a:r>
              <a:rPr dirty="0" baseline="-23148" sz="1800">
                <a:solidFill>
                  <a:srgbClr val="FFFF00"/>
                </a:solidFill>
                <a:latin typeface="Arial"/>
                <a:cs typeface="Arial"/>
              </a:rPr>
              <a:t>n</a:t>
            </a:r>
            <a:endParaRPr baseline="-23148" sz="18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393440" y="1501284"/>
            <a:ext cx="439420" cy="3009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DR</a:t>
            </a:r>
            <a:r>
              <a:rPr dirty="0" baseline="-23148" sz="1800">
                <a:solidFill>
                  <a:srgbClr val="FFFF00"/>
                </a:solidFill>
                <a:latin typeface="Arial"/>
                <a:cs typeface="Arial"/>
              </a:rPr>
              <a:t>0</a:t>
            </a:r>
            <a:endParaRPr baseline="-23148" sz="18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012440" y="5692287"/>
            <a:ext cx="30416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Ck</a:t>
            </a:r>
            <a:endParaRPr sz="180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6686295" y="3022589"/>
            <a:ext cx="533400" cy="0"/>
          </a:xfrm>
          <a:custGeom>
            <a:avLst/>
            <a:gdLst/>
            <a:ahLst/>
            <a:cxnLst/>
            <a:rect l="l" t="t" r="r" b="b"/>
            <a:pathLst>
              <a:path w="533400" h="0">
                <a:moveTo>
                  <a:pt x="0" y="0"/>
                </a:moveTo>
                <a:lnTo>
                  <a:pt x="5333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2876295" y="4013183"/>
            <a:ext cx="1981200" cy="762000"/>
          </a:xfrm>
          <a:custGeom>
            <a:avLst/>
            <a:gdLst/>
            <a:ahLst/>
            <a:cxnLst/>
            <a:rect l="l" t="t" r="r" b="b"/>
            <a:pathLst>
              <a:path w="1981200" h="762000">
                <a:moveTo>
                  <a:pt x="0" y="761999"/>
                </a:moveTo>
                <a:lnTo>
                  <a:pt x="1981199" y="761999"/>
                </a:lnTo>
                <a:lnTo>
                  <a:pt x="1981199" y="0"/>
                </a:lnTo>
                <a:lnTo>
                  <a:pt x="0" y="0"/>
                </a:lnTo>
                <a:lnTo>
                  <a:pt x="0" y="7619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2876295" y="4013183"/>
            <a:ext cx="1981200" cy="762000"/>
          </a:xfrm>
          <a:custGeom>
            <a:avLst/>
            <a:gdLst/>
            <a:ahLst/>
            <a:cxnLst/>
            <a:rect l="l" t="t" r="r" b="b"/>
            <a:pathLst>
              <a:path w="1981200" h="762000">
                <a:moveTo>
                  <a:pt x="0" y="761999"/>
                </a:moveTo>
                <a:lnTo>
                  <a:pt x="1981199" y="761999"/>
                </a:lnTo>
                <a:lnTo>
                  <a:pt x="1981199" y="0"/>
                </a:lnTo>
                <a:lnTo>
                  <a:pt x="0" y="0"/>
                </a:lnTo>
                <a:lnTo>
                  <a:pt x="0" y="7619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3345183" y="4126932"/>
            <a:ext cx="1043305" cy="584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71120">
              <a:lnSpc>
                <a:spcPct val="100000"/>
              </a:lnSpc>
            </a:pPr>
            <a:r>
              <a:rPr dirty="0" sz="2000">
                <a:latin typeface="Arial"/>
                <a:cs typeface="Arial"/>
              </a:rPr>
              <a:t>Parte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</a:t>
            </a:r>
            <a:r>
              <a:rPr dirty="0" sz="2000">
                <a:latin typeface="Arial"/>
                <a:cs typeface="Arial"/>
              </a:rPr>
              <a:t> Con</a:t>
            </a:r>
            <a:r>
              <a:rPr dirty="0" sz="2000" spc="-20">
                <a:latin typeface="Arial"/>
                <a:cs typeface="Arial"/>
              </a:rPr>
              <a:t>t</a:t>
            </a:r>
            <a:r>
              <a:rPr dirty="0" sz="2000">
                <a:latin typeface="Arial"/>
                <a:cs typeface="Arial"/>
              </a:rPr>
              <a:t>rollo</a:t>
            </a:r>
            <a:endParaRPr sz="20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2647695" y="4317983"/>
            <a:ext cx="3200400" cy="685800"/>
          </a:xfrm>
          <a:custGeom>
            <a:avLst/>
            <a:gdLst/>
            <a:ahLst/>
            <a:cxnLst/>
            <a:rect l="l" t="t" r="r" b="b"/>
            <a:pathLst>
              <a:path w="3200400" h="685800">
                <a:moveTo>
                  <a:pt x="2971799" y="0"/>
                </a:moveTo>
                <a:lnTo>
                  <a:pt x="3200399" y="0"/>
                </a:lnTo>
                <a:lnTo>
                  <a:pt x="3200399" y="685799"/>
                </a:lnTo>
                <a:lnTo>
                  <a:pt x="0" y="685799"/>
                </a:lnTo>
                <a:lnTo>
                  <a:pt x="0" y="0"/>
                </a:lnTo>
                <a:lnTo>
                  <a:pt x="853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2729991" y="4244831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2419095" y="3022589"/>
            <a:ext cx="3581400" cy="2133600"/>
          </a:xfrm>
          <a:custGeom>
            <a:avLst/>
            <a:gdLst/>
            <a:ahLst/>
            <a:cxnLst/>
            <a:rect l="l" t="t" r="r" b="b"/>
            <a:pathLst>
              <a:path w="3581400" h="2133600">
                <a:moveTo>
                  <a:pt x="3581399" y="0"/>
                </a:moveTo>
                <a:lnTo>
                  <a:pt x="3581399" y="2133593"/>
                </a:lnTo>
                <a:lnTo>
                  <a:pt x="0" y="2133593"/>
                </a:lnTo>
                <a:lnTo>
                  <a:pt x="0" y="76199"/>
                </a:lnTo>
                <a:lnTo>
                  <a:pt x="313943" y="761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2729991" y="30256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2114295" y="2031989"/>
            <a:ext cx="4038600" cy="3352800"/>
          </a:xfrm>
          <a:custGeom>
            <a:avLst/>
            <a:gdLst/>
            <a:ahLst/>
            <a:cxnLst/>
            <a:rect l="l" t="t" r="r" b="b"/>
            <a:pathLst>
              <a:path w="4038600" h="3352800">
                <a:moveTo>
                  <a:pt x="4038599" y="0"/>
                </a:moveTo>
                <a:lnTo>
                  <a:pt x="4038599" y="3352793"/>
                </a:lnTo>
                <a:lnTo>
                  <a:pt x="0" y="3352793"/>
                </a:lnTo>
                <a:lnTo>
                  <a:pt x="0" y="685799"/>
                </a:lnTo>
                <a:lnTo>
                  <a:pt x="618743" y="6857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2729991" y="26446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3790695" y="4927583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3866895" y="5079983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3943095" y="5308583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3181095" y="3251189"/>
            <a:ext cx="0" cy="594360"/>
          </a:xfrm>
          <a:custGeom>
            <a:avLst/>
            <a:gdLst/>
            <a:ahLst/>
            <a:cxnLst/>
            <a:rect l="l" t="t" r="r" b="b"/>
            <a:pathLst>
              <a:path w="0" h="594360">
                <a:moveTo>
                  <a:pt x="0" y="0"/>
                </a:moveTo>
                <a:lnTo>
                  <a:pt x="0" y="594359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3095751" y="384250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4476495" y="3418830"/>
            <a:ext cx="0" cy="594360"/>
          </a:xfrm>
          <a:custGeom>
            <a:avLst/>
            <a:gdLst/>
            <a:ahLst/>
            <a:cxnLst/>
            <a:rect l="l" t="t" r="r" b="b"/>
            <a:pathLst>
              <a:path w="0" h="594360">
                <a:moveTo>
                  <a:pt x="0" y="594359"/>
                </a:moveTo>
                <a:lnTo>
                  <a:pt x="0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4391151" y="32511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 txBox="1"/>
          <p:nvPr/>
        </p:nvSpPr>
        <p:spPr>
          <a:xfrm>
            <a:off x="3259839" y="3482486"/>
            <a:ext cx="1905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555202" y="3482486"/>
            <a:ext cx="17843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800">
              <a:latin typeface="Arial"/>
              <a:cs typeface="Arial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3104895" y="3403589"/>
            <a:ext cx="152400" cy="76200"/>
          </a:xfrm>
          <a:custGeom>
            <a:avLst/>
            <a:gdLst/>
            <a:ahLst/>
            <a:cxnLst/>
            <a:rect l="l" t="t" r="r" b="b"/>
            <a:pathLst>
              <a:path w="152400" h="76200">
                <a:moveTo>
                  <a:pt x="152399" y="0"/>
                </a:moveTo>
                <a:lnTo>
                  <a:pt x="0" y="761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4400295" y="3784589"/>
            <a:ext cx="152400" cy="76200"/>
          </a:xfrm>
          <a:custGeom>
            <a:avLst/>
            <a:gdLst/>
            <a:ahLst/>
            <a:cxnLst/>
            <a:rect l="l" t="t" r="r" b="b"/>
            <a:pathLst>
              <a:path w="152400" h="76200">
                <a:moveTo>
                  <a:pt x="152399" y="0"/>
                </a:moveTo>
                <a:lnTo>
                  <a:pt x="0" y="761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4857495" y="1727189"/>
            <a:ext cx="1447800" cy="1676400"/>
          </a:xfrm>
          <a:custGeom>
            <a:avLst/>
            <a:gdLst/>
            <a:ahLst/>
            <a:cxnLst/>
            <a:rect l="l" t="t" r="r" b="b"/>
            <a:pathLst>
              <a:path w="1447800" h="1676400">
                <a:moveTo>
                  <a:pt x="1447799" y="1676399"/>
                </a:moveTo>
                <a:lnTo>
                  <a:pt x="1447799" y="0"/>
                </a:lnTo>
                <a:lnTo>
                  <a:pt x="0" y="0"/>
                </a:lnTo>
                <a:lnTo>
                  <a:pt x="0" y="1676399"/>
                </a:lnTo>
                <a:lnTo>
                  <a:pt x="1447799" y="1676399"/>
                </a:lnTo>
                <a:close/>
              </a:path>
            </a:pathLst>
          </a:custGeom>
          <a:ln w="28955">
            <a:solidFill>
              <a:srgbClr val="FF98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4857495" y="3784589"/>
            <a:ext cx="1447800" cy="1066800"/>
          </a:xfrm>
          <a:custGeom>
            <a:avLst/>
            <a:gdLst/>
            <a:ahLst/>
            <a:cxnLst/>
            <a:rect l="l" t="t" r="r" b="b"/>
            <a:pathLst>
              <a:path w="1447800" h="1066800">
                <a:moveTo>
                  <a:pt x="1447799" y="1066793"/>
                </a:moveTo>
                <a:lnTo>
                  <a:pt x="1447799" y="0"/>
                </a:lnTo>
                <a:lnTo>
                  <a:pt x="0" y="0"/>
                </a:lnTo>
                <a:lnTo>
                  <a:pt x="0" y="1066793"/>
                </a:lnTo>
                <a:lnTo>
                  <a:pt x="1447799" y="1066793"/>
                </a:lnTo>
                <a:close/>
              </a:path>
            </a:pathLst>
          </a:custGeom>
          <a:ln w="28955">
            <a:solidFill>
              <a:srgbClr val="FF98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74" name="object 7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16835">
              <a:lnSpc>
                <a:spcPts val="4285"/>
              </a:lnSpc>
            </a:pPr>
            <a:r>
              <a:rPr dirty="0" spc="-5"/>
              <a:t>Osservazioni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950325" cy="40119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5080" indent="-342900">
              <a:lnSpc>
                <a:spcPct val="100099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operativa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esegue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determinate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operazioni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sulle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variabili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d’ingresso,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funzione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variabili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d’uscita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informazioni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fornite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dalla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controll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(B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)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dett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 i="1">
                <a:solidFill>
                  <a:srgbClr val="FFFF00"/>
                </a:solidFill>
                <a:latin typeface="Arial"/>
                <a:cs typeface="Arial"/>
              </a:rPr>
              <a:t>microistruzioni</a:t>
            </a:r>
            <a:endParaRPr sz="2800">
              <a:latin typeface="Arial"/>
              <a:cs typeface="Arial"/>
            </a:endParaRPr>
          </a:p>
          <a:p>
            <a:pPr marL="355600" marR="795655" indent="-343535">
              <a:lnSpc>
                <a:spcPct val="100000"/>
              </a:lnSpc>
              <a:spcBef>
                <a:spcPts val="6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Genera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variabili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condizionam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800" spc="0" b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(C)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le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nuov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uscite</a:t>
            </a:r>
            <a:endParaRPr sz="2800">
              <a:latin typeface="Arial"/>
              <a:cs typeface="Arial"/>
            </a:endParaRPr>
          </a:p>
          <a:p>
            <a:pPr marL="355600" marR="121920" indent="-343535">
              <a:lnSpc>
                <a:spcPct val="100200"/>
              </a:lnSpc>
              <a:spcBef>
                <a:spcPts val="66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determina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passi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da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eseguire,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funzione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variabili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stato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delle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variabili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58516" y="6474228"/>
            <a:ext cx="2510155" cy="3257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-23148" sz="2700" spc="-405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baseline="1984" sz="2100" spc="-1335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1400" spc="-725" b="1">
                <a:latin typeface="Arial"/>
                <a:cs typeface="Arial"/>
              </a:rPr>
              <a:t>E</a:t>
            </a:r>
            <a:r>
              <a:rPr dirty="0" baseline="-23148" sz="2700" spc="-352">
                <a:solidFill>
                  <a:srgbClr val="FFFF00"/>
                </a:solidFill>
                <a:latin typeface="Arial"/>
                <a:cs typeface="Arial"/>
              </a:rPr>
              <a:t>k</a:t>
            </a:r>
            <a:r>
              <a:rPr dirty="0" baseline="1984" sz="2100" spc="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1984" sz="2100" spc="-7" b="1">
                <a:solidFill>
                  <a:srgbClr val="FFFF00"/>
                </a:solidFill>
                <a:latin typeface="Arial"/>
                <a:cs typeface="Arial"/>
              </a:rPr>
              <a:t>ett</a:t>
            </a:r>
            <a:r>
              <a:rPr dirty="0" baseline="1984" sz="2100" spc="7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1984" sz="2100" spc="-7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1984" sz="2100" spc="-3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1984" sz="2100" spc="-7" b="1">
                <a:solidFill>
                  <a:srgbClr val="FFFF00"/>
                </a:solidFill>
                <a:latin typeface="Arial"/>
                <a:cs typeface="Arial"/>
              </a:rPr>
              <a:t>ic</a:t>
            </a:r>
            <a:r>
              <a:rPr dirty="0" baseline="1984" sz="21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1984" sz="21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1984" sz="2100" spc="-7" b="1">
                <a:solidFill>
                  <a:srgbClr val="FFFF00"/>
                </a:solidFill>
                <a:latin typeface="Arial"/>
                <a:cs typeface="Arial"/>
              </a:rPr>
              <a:t>pe</a:t>
            </a:r>
            <a:r>
              <a:rPr dirty="0" baseline="1984" sz="21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1984" sz="21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1984" sz="2100" spc="-30" b="1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dirty="0" baseline="1984" sz="2100" spc="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1984" sz="2100" spc="-3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1984" sz="2100" spc="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1984" sz="2100" spc="-7" b="1">
                <a:solidFill>
                  <a:srgbClr val="FFFF00"/>
                </a:solidFill>
                <a:latin typeface="Arial"/>
                <a:cs typeface="Arial"/>
              </a:rPr>
              <a:t>ng</a:t>
            </a:r>
            <a:r>
              <a:rPr dirty="0" baseline="1984" sz="2100" spc="-22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1984" sz="2100" spc="-7" b="1">
                <a:solidFill>
                  <a:srgbClr val="FFFF00"/>
                </a:solidFill>
                <a:latin typeface="Arial"/>
                <a:cs typeface="Arial"/>
              </a:rPr>
              <a:t>gneri</a:t>
            </a:r>
            <a:endParaRPr baseline="1984" sz="21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03229" y="6474228"/>
            <a:ext cx="499745" cy="203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5" b="1">
                <a:solidFill>
                  <a:srgbClr val="FFFF00"/>
                </a:solidFill>
                <a:latin typeface="Arial"/>
                <a:cs typeface="Arial"/>
              </a:rPr>
              <a:t>D07</a:t>
            </a:r>
            <a:r>
              <a:rPr dirty="0" sz="1400" spc="-10" b="1">
                <a:solidFill>
                  <a:srgbClr val="FFFF00"/>
                </a:solidFill>
                <a:latin typeface="Arial"/>
                <a:cs typeface="Arial"/>
              </a:rPr>
              <a:t>.</a:t>
            </a:r>
            <a:r>
              <a:rPr dirty="0" sz="1400" b="1">
                <a:solidFill>
                  <a:srgbClr val="FFFF00"/>
                </a:solidFill>
                <a:latin typeface="Arial"/>
                <a:cs typeface="Arial"/>
              </a:rPr>
              <a:t>9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638300">
              <a:lnSpc>
                <a:spcPts val="4285"/>
              </a:lnSpc>
            </a:pPr>
            <a:r>
              <a:rPr dirty="0" spc="-5"/>
              <a:t>Ulterior</a:t>
            </a:r>
            <a:r>
              <a:rPr dirty="0"/>
              <a:t>e</a:t>
            </a:r>
            <a:r>
              <a:rPr dirty="0" spc="-5"/>
              <a:t> </a:t>
            </a:r>
            <a:r>
              <a:rPr dirty="0" spc="-5"/>
              <a:t>suddivisione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9436" y="1382771"/>
            <a:ext cx="7788275" cy="850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5080" indent="-342900">
              <a:lnSpc>
                <a:spcPct val="1004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operativa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può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essere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ulteriormente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suddivi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800" spc="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due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parti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33295" y="2260583"/>
            <a:ext cx="4648200" cy="3263265"/>
          </a:xfrm>
          <a:custGeom>
            <a:avLst/>
            <a:gdLst/>
            <a:ahLst/>
            <a:cxnLst/>
            <a:rect l="l" t="t" r="r" b="b"/>
            <a:pathLst>
              <a:path w="4648200" h="3263265">
                <a:moveTo>
                  <a:pt x="0" y="3262883"/>
                </a:moveTo>
                <a:lnTo>
                  <a:pt x="4648199" y="3262883"/>
                </a:lnTo>
                <a:lnTo>
                  <a:pt x="4648199" y="0"/>
                </a:lnTo>
                <a:lnTo>
                  <a:pt x="0" y="0"/>
                </a:lnTo>
                <a:lnTo>
                  <a:pt x="0" y="3262883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733295" y="2260583"/>
            <a:ext cx="4648200" cy="3263265"/>
          </a:xfrm>
          <a:custGeom>
            <a:avLst/>
            <a:gdLst/>
            <a:ahLst/>
            <a:cxnLst/>
            <a:rect l="l" t="t" r="r" b="b"/>
            <a:pathLst>
              <a:path w="4648200" h="3263265">
                <a:moveTo>
                  <a:pt x="0" y="3262883"/>
                </a:moveTo>
                <a:lnTo>
                  <a:pt x="4648199" y="3262883"/>
                </a:lnTo>
                <a:lnTo>
                  <a:pt x="4648199" y="0"/>
                </a:lnTo>
                <a:lnTo>
                  <a:pt x="0" y="0"/>
                </a:lnTo>
                <a:lnTo>
                  <a:pt x="0" y="3262883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647695" y="2412989"/>
            <a:ext cx="3078480" cy="1125220"/>
          </a:xfrm>
          <a:custGeom>
            <a:avLst/>
            <a:gdLst/>
            <a:ahLst/>
            <a:cxnLst/>
            <a:rect l="l" t="t" r="r" b="b"/>
            <a:pathLst>
              <a:path w="3078479" h="1125220">
                <a:moveTo>
                  <a:pt x="0" y="1124711"/>
                </a:moveTo>
                <a:lnTo>
                  <a:pt x="3078479" y="1124711"/>
                </a:lnTo>
                <a:lnTo>
                  <a:pt x="3078479" y="0"/>
                </a:lnTo>
                <a:lnTo>
                  <a:pt x="0" y="0"/>
                </a:lnTo>
                <a:lnTo>
                  <a:pt x="0" y="1124711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647695" y="2412989"/>
            <a:ext cx="3078480" cy="1125220"/>
          </a:xfrm>
          <a:custGeom>
            <a:avLst/>
            <a:gdLst/>
            <a:ahLst/>
            <a:cxnLst/>
            <a:rect l="l" t="t" r="r" b="b"/>
            <a:pathLst>
              <a:path w="3078479" h="1125220">
                <a:moveTo>
                  <a:pt x="0" y="1124711"/>
                </a:moveTo>
                <a:lnTo>
                  <a:pt x="3078479" y="1124711"/>
                </a:lnTo>
                <a:lnTo>
                  <a:pt x="3078479" y="0"/>
                </a:lnTo>
                <a:lnTo>
                  <a:pt x="0" y="0"/>
                </a:lnTo>
                <a:lnTo>
                  <a:pt x="0" y="1124711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3624075" y="2708087"/>
            <a:ext cx="1125220" cy="584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>
                <a:latin typeface="Arial"/>
                <a:cs typeface="Arial"/>
              </a:rPr>
              <a:t>RC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000" spc="-5">
                <a:latin typeface="Arial"/>
                <a:cs typeface="Arial"/>
              </a:rPr>
              <a:t>Op</a:t>
            </a:r>
            <a:r>
              <a:rPr dirty="0" sz="2000" spc="-15">
                <a:latin typeface="Arial"/>
                <a:cs typeface="Arial"/>
              </a:rPr>
              <a:t>e</a:t>
            </a:r>
            <a:r>
              <a:rPr dirty="0" sz="2000" spc="-10">
                <a:latin typeface="Arial"/>
                <a:cs typeface="Arial"/>
              </a:rPr>
              <a:t>r</a:t>
            </a:r>
            <a:r>
              <a:rPr dirty="0" sz="2000" spc="-5">
                <a:latin typeface="Arial"/>
                <a:cs typeface="Arial"/>
              </a:rPr>
              <a:t>ativa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695695" y="3251189"/>
            <a:ext cx="1228725" cy="0"/>
          </a:xfrm>
          <a:custGeom>
            <a:avLst/>
            <a:gdLst/>
            <a:ahLst/>
            <a:cxnLst/>
            <a:rect l="l" t="t" r="r" b="b"/>
            <a:pathLst>
              <a:path w="1228725" h="0">
                <a:moveTo>
                  <a:pt x="1228343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920991" y="31780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4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695695" y="2641589"/>
            <a:ext cx="1304925" cy="0"/>
          </a:xfrm>
          <a:custGeom>
            <a:avLst/>
            <a:gdLst/>
            <a:ahLst/>
            <a:cxnLst/>
            <a:rect l="l" t="t" r="r" b="b"/>
            <a:pathLst>
              <a:path w="1304925" h="0">
                <a:moveTo>
                  <a:pt x="0" y="0"/>
                </a:moveTo>
                <a:lnTo>
                  <a:pt x="13045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997191" y="25684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4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123695" y="2946389"/>
            <a:ext cx="1457325" cy="0"/>
          </a:xfrm>
          <a:custGeom>
            <a:avLst/>
            <a:gdLst/>
            <a:ahLst/>
            <a:cxnLst/>
            <a:rect l="l" t="t" r="r" b="b"/>
            <a:pathLst>
              <a:path w="1457325" h="0">
                <a:moveTo>
                  <a:pt x="0" y="0"/>
                </a:moveTo>
                <a:lnTo>
                  <a:pt x="1456943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577591" y="2873237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5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428495" y="28701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6533895" y="25653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669037" y="2810959"/>
            <a:ext cx="33210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 spc="5">
                <a:solidFill>
                  <a:srgbClr val="FFFF00"/>
                </a:solidFill>
                <a:latin typeface="Arial"/>
                <a:cs typeface="Arial"/>
              </a:rPr>
              <a:t>IN</a:t>
            </a:r>
            <a:endParaRPr sz="24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800095" y="4089383"/>
            <a:ext cx="2364105" cy="762000"/>
          </a:xfrm>
          <a:custGeom>
            <a:avLst/>
            <a:gdLst/>
            <a:ahLst/>
            <a:cxnLst/>
            <a:rect l="l" t="t" r="r" b="b"/>
            <a:pathLst>
              <a:path w="2364104" h="762000">
                <a:moveTo>
                  <a:pt x="0" y="761999"/>
                </a:moveTo>
                <a:lnTo>
                  <a:pt x="2363723" y="761999"/>
                </a:lnTo>
                <a:lnTo>
                  <a:pt x="2363723" y="0"/>
                </a:lnTo>
                <a:lnTo>
                  <a:pt x="0" y="0"/>
                </a:lnTo>
                <a:lnTo>
                  <a:pt x="0" y="7619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800095" y="4089383"/>
            <a:ext cx="2364105" cy="762000"/>
          </a:xfrm>
          <a:custGeom>
            <a:avLst/>
            <a:gdLst/>
            <a:ahLst/>
            <a:cxnLst/>
            <a:rect l="l" t="t" r="r" b="b"/>
            <a:pathLst>
              <a:path w="2364104" h="762000">
                <a:moveTo>
                  <a:pt x="0" y="761999"/>
                </a:moveTo>
                <a:lnTo>
                  <a:pt x="2363723" y="761999"/>
                </a:lnTo>
                <a:lnTo>
                  <a:pt x="2363723" y="0"/>
                </a:lnTo>
                <a:lnTo>
                  <a:pt x="0" y="0"/>
                </a:lnTo>
                <a:lnTo>
                  <a:pt x="0" y="7619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3257295" y="4851383"/>
            <a:ext cx="0" cy="975360"/>
          </a:xfrm>
          <a:custGeom>
            <a:avLst/>
            <a:gdLst/>
            <a:ahLst/>
            <a:cxnLst/>
            <a:rect l="l" t="t" r="r" b="b"/>
            <a:pathLst>
              <a:path w="0" h="975360">
                <a:moveTo>
                  <a:pt x="0" y="0"/>
                </a:moveTo>
                <a:lnTo>
                  <a:pt x="0" y="975359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171951" y="5823695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390895" y="3723630"/>
            <a:ext cx="0" cy="2270760"/>
          </a:xfrm>
          <a:custGeom>
            <a:avLst/>
            <a:gdLst/>
            <a:ahLst/>
            <a:cxnLst/>
            <a:rect l="l" t="t" r="r" b="b"/>
            <a:pathLst>
              <a:path w="0" h="2270760">
                <a:moveTo>
                  <a:pt x="0" y="2270753"/>
                </a:moveTo>
                <a:lnTo>
                  <a:pt x="0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5305551" y="35559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1888238" y="4203132"/>
            <a:ext cx="3096260" cy="1104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1089660">
              <a:lnSpc>
                <a:spcPct val="100000"/>
              </a:lnSpc>
            </a:pPr>
            <a:r>
              <a:rPr dirty="0" sz="2000">
                <a:latin typeface="Arial"/>
                <a:cs typeface="Arial"/>
              </a:rPr>
              <a:t>RC</a:t>
            </a:r>
            <a:endParaRPr sz="2000">
              <a:latin typeface="Arial"/>
              <a:cs typeface="Arial"/>
            </a:endParaRPr>
          </a:p>
          <a:p>
            <a:pPr algn="ctr" marL="1090930">
              <a:lnSpc>
                <a:spcPts val="2285"/>
              </a:lnSpc>
            </a:pPr>
            <a:r>
              <a:rPr dirty="0" sz="2000">
                <a:latin typeface="Arial"/>
                <a:cs typeface="Arial"/>
              </a:rPr>
              <a:t>Condizio</a:t>
            </a:r>
            <a:r>
              <a:rPr dirty="0" sz="2000" spc="-15">
                <a:latin typeface="Arial"/>
                <a:cs typeface="Arial"/>
              </a:rPr>
              <a:t>n</a:t>
            </a:r>
            <a:r>
              <a:rPr dirty="0" sz="2000">
                <a:latin typeface="Arial"/>
                <a:cs typeface="Arial"/>
              </a:rPr>
              <a:t>a</a:t>
            </a:r>
            <a:r>
              <a:rPr dirty="0" sz="2000" spc="-15">
                <a:latin typeface="Arial"/>
                <a:cs typeface="Arial"/>
              </a:rPr>
              <a:t>m</a:t>
            </a:r>
            <a:r>
              <a:rPr dirty="0" sz="2000">
                <a:latin typeface="Arial"/>
                <a:cs typeface="Arial"/>
              </a:rPr>
              <a:t>ento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045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Operativa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622028" y="5844688"/>
            <a:ext cx="17843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181095" y="5689583"/>
            <a:ext cx="152400" cy="76200"/>
          </a:xfrm>
          <a:custGeom>
            <a:avLst/>
            <a:gdLst/>
            <a:ahLst/>
            <a:cxnLst/>
            <a:rect l="l" t="t" r="r" b="b"/>
            <a:pathLst>
              <a:path w="152400" h="76200">
                <a:moveTo>
                  <a:pt x="152399" y="0"/>
                </a:moveTo>
                <a:lnTo>
                  <a:pt x="0" y="761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5314695" y="5689583"/>
            <a:ext cx="152400" cy="76200"/>
          </a:xfrm>
          <a:custGeom>
            <a:avLst/>
            <a:gdLst/>
            <a:ahLst/>
            <a:cxnLst/>
            <a:rect l="l" t="t" r="r" b="b"/>
            <a:pathLst>
              <a:path w="152400" h="76200">
                <a:moveTo>
                  <a:pt x="152399" y="0"/>
                </a:moveTo>
                <a:lnTo>
                  <a:pt x="0" y="761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610095" y="3174989"/>
            <a:ext cx="76200" cy="152400"/>
          </a:xfrm>
          <a:custGeom>
            <a:avLst/>
            <a:gdLst/>
            <a:ahLst/>
            <a:cxnLst/>
            <a:rect l="l" t="t" r="r" b="b"/>
            <a:pathLst>
              <a:path w="76200" h="152400">
                <a:moveTo>
                  <a:pt x="76199" y="0"/>
                </a:moveTo>
                <a:lnTo>
                  <a:pt x="0" y="152399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4628895" y="5019023"/>
            <a:ext cx="762000" cy="213360"/>
          </a:xfrm>
          <a:custGeom>
            <a:avLst/>
            <a:gdLst/>
            <a:ahLst/>
            <a:cxnLst/>
            <a:rect l="l" t="t" r="r" b="b"/>
            <a:pathLst>
              <a:path w="762000" h="213360">
                <a:moveTo>
                  <a:pt x="761999" y="213359"/>
                </a:moveTo>
                <a:lnTo>
                  <a:pt x="0" y="213359"/>
                </a:lnTo>
                <a:lnTo>
                  <a:pt x="0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4543551" y="485138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 txBox="1"/>
          <p:nvPr/>
        </p:nvSpPr>
        <p:spPr>
          <a:xfrm>
            <a:off x="2955039" y="5844684"/>
            <a:ext cx="1905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038095" y="2946389"/>
            <a:ext cx="619125" cy="1524000"/>
          </a:xfrm>
          <a:custGeom>
            <a:avLst/>
            <a:gdLst/>
            <a:ahLst/>
            <a:cxnLst/>
            <a:rect l="l" t="t" r="r" b="b"/>
            <a:pathLst>
              <a:path w="619125" h="1524000">
                <a:moveTo>
                  <a:pt x="0" y="0"/>
                </a:moveTo>
                <a:lnTo>
                  <a:pt x="0" y="1523993"/>
                </a:lnTo>
                <a:lnTo>
                  <a:pt x="618743" y="1523993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2653791" y="4397231"/>
            <a:ext cx="146685" cy="147955"/>
          </a:xfrm>
          <a:custGeom>
            <a:avLst/>
            <a:gdLst/>
            <a:ahLst/>
            <a:cxnLst/>
            <a:rect l="l" t="t" r="r" b="b"/>
            <a:pathLst>
              <a:path w="146685" h="147954">
                <a:moveTo>
                  <a:pt x="0" y="0"/>
                </a:moveTo>
                <a:lnTo>
                  <a:pt x="0" y="147827"/>
                </a:lnTo>
                <a:lnTo>
                  <a:pt x="146303" y="7315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1961455" y="28690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5314255" y="51549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5305551" y="3251189"/>
            <a:ext cx="847725" cy="1219200"/>
          </a:xfrm>
          <a:custGeom>
            <a:avLst/>
            <a:gdLst/>
            <a:ahLst/>
            <a:cxnLst/>
            <a:rect l="l" t="t" r="r" b="b"/>
            <a:pathLst>
              <a:path w="847725" h="1219200">
                <a:moveTo>
                  <a:pt x="847343" y="0"/>
                </a:moveTo>
                <a:lnTo>
                  <a:pt x="847343" y="1219193"/>
                </a:lnTo>
                <a:lnTo>
                  <a:pt x="0" y="1219193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5162295" y="4397231"/>
            <a:ext cx="147955" cy="147955"/>
          </a:xfrm>
          <a:custGeom>
            <a:avLst/>
            <a:gdLst/>
            <a:ahLst/>
            <a:cxnLst/>
            <a:rect l="l" t="t" r="r" b="b"/>
            <a:pathLst>
              <a:path w="147954" h="147954">
                <a:moveTo>
                  <a:pt x="147827" y="0"/>
                </a:moveTo>
                <a:lnTo>
                  <a:pt x="0" y="73151"/>
                </a:lnTo>
                <a:lnTo>
                  <a:pt x="147827" y="147827"/>
                </a:lnTo>
                <a:lnTo>
                  <a:pt x="14782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6076255" y="31738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16835">
              <a:lnSpc>
                <a:spcPts val="4285"/>
              </a:lnSpc>
            </a:pPr>
            <a:r>
              <a:rPr dirty="0" spc="-5"/>
              <a:t>Osservazioni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703310" cy="40024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suddivisione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vista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è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dettata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da:</a:t>
            </a:r>
            <a:endParaRPr sz="2800">
              <a:latin typeface="Arial"/>
              <a:cs typeface="Arial"/>
            </a:endParaRPr>
          </a:p>
          <a:p>
            <a:pPr marL="756285" marR="268605" indent="-287020">
              <a:lnSpc>
                <a:spcPts val="2780"/>
              </a:lnSpc>
              <a:spcBef>
                <a:spcPts val="85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ret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sequenzial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compless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difficil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esse</a:t>
            </a:r>
            <a:r>
              <a:rPr dirty="0" baseline="2314" sz="3600" spc="15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gestite</a:t>
            </a:r>
            <a:endParaRPr sz="24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8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funzion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dell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operativ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solitament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sono:</a:t>
            </a:r>
            <a:endParaRPr baseline="2314" sz="36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00"/>
              </a:spcBef>
            </a:pPr>
            <a:r>
              <a:rPr dirty="0" sz="2000" spc="3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100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OPERAZION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ARITMETICHE</a:t>
            </a:r>
            <a:endParaRPr sz="20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65"/>
              </a:spcBef>
            </a:pPr>
            <a:r>
              <a:rPr dirty="0" sz="2000" spc="3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100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OPERAZION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LOG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CHE</a:t>
            </a:r>
            <a:endParaRPr sz="20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80"/>
              </a:spcBef>
            </a:pPr>
            <a:r>
              <a:rPr dirty="0" sz="2000" spc="3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100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SHIFT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dirty="0" sz="20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MULTIPLEX</a:t>
            </a:r>
            <a:endParaRPr sz="2000">
              <a:latin typeface="Arial"/>
              <a:cs typeface="Arial"/>
            </a:endParaRPr>
          </a:p>
          <a:p>
            <a:pPr marL="756285" marR="5080" indent="-287020">
              <a:lnSpc>
                <a:spcPts val="2780"/>
              </a:lnSpc>
              <a:spcBef>
                <a:spcPts val="819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soluzion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“guidata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”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è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solitament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ù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veloc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più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efficiente</a:t>
            </a:r>
            <a:endParaRPr sz="2400">
              <a:latin typeface="Arial"/>
              <a:cs typeface="Arial"/>
            </a:endParaRPr>
          </a:p>
          <a:p>
            <a:pPr marL="469900">
              <a:lnSpc>
                <a:spcPts val="2760"/>
              </a:lnSpc>
              <a:spcBef>
                <a:spcPts val="58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criter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d’ottimizzazion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scelt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progettista)</a:t>
            </a:r>
            <a:endParaRPr baseline="2314"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788035">
              <a:lnSpc>
                <a:spcPts val="4285"/>
              </a:lnSpc>
            </a:pPr>
            <a:r>
              <a:rPr dirty="0" spc="-5"/>
              <a:t>Requisit</a:t>
            </a:r>
            <a:r>
              <a:rPr dirty="0"/>
              <a:t>i</a:t>
            </a:r>
            <a:r>
              <a:rPr dirty="0" spc="-5"/>
              <a:t> </a:t>
            </a:r>
            <a:r>
              <a:rPr dirty="0" spc="-5"/>
              <a:t>dell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part</a:t>
            </a:r>
            <a:r>
              <a:rPr dirty="0"/>
              <a:t>e</a:t>
            </a:r>
            <a:r>
              <a:rPr dirty="0" spc="-5"/>
              <a:t> </a:t>
            </a:r>
            <a:r>
              <a:rPr dirty="0" spc="-5"/>
              <a:t>operativa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15"/>
              <a:t>Funzioni</a:t>
            </a:r>
            <a:r>
              <a:rPr dirty="0" sz="2800"/>
              <a:t> </a:t>
            </a:r>
            <a:r>
              <a:rPr dirty="0" sz="2800" spc="-20"/>
              <a:t>che</a:t>
            </a:r>
            <a:r>
              <a:rPr dirty="0" sz="2800"/>
              <a:t> </a:t>
            </a:r>
            <a:r>
              <a:rPr dirty="0" sz="2800" spc="-20"/>
              <a:t>deve</a:t>
            </a:r>
            <a:r>
              <a:rPr dirty="0" sz="2800"/>
              <a:t> </a:t>
            </a:r>
            <a:r>
              <a:rPr dirty="0" sz="2800" spc="-15"/>
              <a:t>eseguire</a:t>
            </a:r>
            <a:r>
              <a:rPr dirty="0" sz="2800"/>
              <a:t> </a:t>
            </a:r>
            <a:r>
              <a:rPr dirty="0" sz="2800" spc="-15"/>
              <a:t>fra</a:t>
            </a:r>
            <a:r>
              <a:rPr dirty="0" sz="2800"/>
              <a:t> </a:t>
            </a:r>
            <a:r>
              <a:rPr dirty="0" sz="2800" spc="-20"/>
              <a:t>2</a:t>
            </a:r>
            <a:r>
              <a:rPr dirty="0" sz="2800" spc="5"/>
              <a:t> </a:t>
            </a:r>
            <a:r>
              <a:rPr dirty="0" sz="2800" spc="-40"/>
              <a:t>p</a:t>
            </a:r>
            <a:r>
              <a:rPr dirty="0" sz="2800" spc="-15"/>
              <a:t>a</a:t>
            </a:r>
            <a:r>
              <a:rPr dirty="0" sz="2800" spc="-15"/>
              <a:t>role</a:t>
            </a:r>
            <a:r>
              <a:rPr dirty="0" sz="2800"/>
              <a:t> </a:t>
            </a:r>
            <a:r>
              <a:rPr dirty="0" sz="2800" spc="-15"/>
              <a:t>di</a:t>
            </a:r>
            <a:r>
              <a:rPr dirty="0" sz="2800"/>
              <a:t> </a:t>
            </a:r>
            <a:r>
              <a:rPr dirty="0" sz="2800" spc="-20"/>
              <a:t>k</a:t>
            </a:r>
            <a:r>
              <a:rPr dirty="0" sz="2800" spc="5"/>
              <a:t> </a:t>
            </a:r>
            <a:r>
              <a:rPr dirty="0" sz="2800" spc="-15"/>
              <a:t>bit</a:t>
            </a:r>
            <a:endParaRPr sz="28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Somma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/>
              <a:t>Differenza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Negazione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And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7"/>
              <a:t>Or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/>
              <a:t>Shift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/>
              <a:t>……</a:t>
            </a:r>
            <a:endParaRPr baseline="2314" sz="36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15"/>
              <a:t>Possibilità</a:t>
            </a:r>
            <a:r>
              <a:rPr dirty="0" sz="2800"/>
              <a:t> </a:t>
            </a:r>
            <a:r>
              <a:rPr dirty="0" sz="2800" spc="-15"/>
              <a:t>di</a:t>
            </a:r>
            <a:r>
              <a:rPr dirty="0" sz="2800"/>
              <a:t> </a:t>
            </a:r>
            <a:r>
              <a:rPr dirty="0" sz="2800" spc="-15"/>
              <a:t>essere</a:t>
            </a:r>
            <a:r>
              <a:rPr dirty="0" sz="2800"/>
              <a:t> </a:t>
            </a:r>
            <a:r>
              <a:rPr dirty="0" sz="2800" spc="-20"/>
              <a:t>“PROGRAMMATA”</a:t>
            </a:r>
            <a:endParaRPr sz="2800">
              <a:latin typeface="Courier New"/>
              <a:cs typeface="Courier New"/>
            </a:endParaRPr>
          </a:p>
          <a:p>
            <a:pPr marL="12700">
              <a:lnSpc>
                <a:spcPts val="3329"/>
              </a:lnSpc>
              <a:spcBef>
                <a:spcPts val="685"/>
              </a:spcBef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15"/>
              <a:t>Eventuale</a:t>
            </a:r>
            <a:r>
              <a:rPr dirty="0" sz="2800"/>
              <a:t> </a:t>
            </a:r>
            <a:r>
              <a:rPr dirty="0" sz="2800" spc="-20"/>
              <a:t>memorizzazione</a:t>
            </a:r>
            <a:r>
              <a:rPr dirty="0" sz="2800"/>
              <a:t> </a:t>
            </a:r>
            <a:r>
              <a:rPr dirty="0" sz="2800" spc="-15"/>
              <a:t>del</a:t>
            </a:r>
            <a:r>
              <a:rPr dirty="0" sz="2800"/>
              <a:t> </a:t>
            </a:r>
            <a:r>
              <a:rPr dirty="0" sz="2800" spc="-15"/>
              <a:t>risultato</a:t>
            </a:r>
            <a:endParaRPr sz="280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260600">
              <a:lnSpc>
                <a:spcPts val="4285"/>
              </a:lnSpc>
            </a:pPr>
            <a:r>
              <a:rPr dirty="0"/>
              <a:t>Multiplexer</a:t>
            </a:r>
            <a:r>
              <a:rPr dirty="0" spc="-5"/>
              <a:t> </a:t>
            </a:r>
            <a:r>
              <a:rPr dirty="0"/>
              <a:t>4</a:t>
            </a:r>
            <a:r>
              <a:rPr dirty="0" spc="-10"/>
              <a:t> </a:t>
            </a:r>
            <a:r>
              <a:rPr dirty="0"/>
              <a:t>a</a:t>
            </a:r>
            <a:r>
              <a:rPr dirty="0" spc="-10"/>
              <a:t> </a:t>
            </a:r>
            <a:r>
              <a:rPr dirty="0"/>
              <a:t>1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4738370" cy="9366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4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ingressi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X0,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X1,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X2,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X3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329"/>
              </a:lnSpc>
              <a:spcBef>
                <a:spcPts val="6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2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segnali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A,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305295" y="2641583"/>
            <a:ext cx="1371600" cy="2133600"/>
          </a:xfrm>
          <a:custGeom>
            <a:avLst/>
            <a:gdLst/>
            <a:ahLst/>
            <a:cxnLst/>
            <a:rect l="l" t="t" r="r" b="b"/>
            <a:pathLst>
              <a:path w="1371600" h="2133600">
                <a:moveTo>
                  <a:pt x="0" y="2133599"/>
                </a:moveTo>
                <a:lnTo>
                  <a:pt x="1371599" y="2133599"/>
                </a:lnTo>
                <a:lnTo>
                  <a:pt x="1371599" y="0"/>
                </a:lnTo>
                <a:lnTo>
                  <a:pt x="0" y="0"/>
                </a:lnTo>
                <a:lnTo>
                  <a:pt x="0" y="2133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305295" y="2641583"/>
            <a:ext cx="1371600" cy="2133600"/>
          </a:xfrm>
          <a:custGeom>
            <a:avLst/>
            <a:gdLst/>
            <a:ahLst/>
            <a:cxnLst/>
            <a:rect l="l" t="t" r="r" b="b"/>
            <a:pathLst>
              <a:path w="1371600" h="2133600">
                <a:moveTo>
                  <a:pt x="0" y="2133599"/>
                </a:moveTo>
                <a:lnTo>
                  <a:pt x="1371599" y="2133599"/>
                </a:lnTo>
                <a:lnTo>
                  <a:pt x="1371599" y="0"/>
                </a:lnTo>
                <a:lnTo>
                  <a:pt x="0" y="0"/>
                </a:lnTo>
                <a:lnTo>
                  <a:pt x="0" y="2133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676895" y="36321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59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8268207" y="35468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5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543295" y="29463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134607" y="28610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19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543295" y="34035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134607" y="33182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543295" y="38607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134607" y="37754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543295" y="4317983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6134607" y="4232639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6610095" y="4866623"/>
            <a:ext cx="0" cy="594360"/>
          </a:xfrm>
          <a:custGeom>
            <a:avLst/>
            <a:gdLst/>
            <a:ahLst/>
            <a:cxnLst/>
            <a:rect l="l" t="t" r="r" b="b"/>
            <a:pathLst>
              <a:path w="0" h="594360">
                <a:moveTo>
                  <a:pt x="0" y="594359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6524752" y="469898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7372095" y="4866623"/>
            <a:ext cx="0" cy="594360"/>
          </a:xfrm>
          <a:custGeom>
            <a:avLst/>
            <a:gdLst/>
            <a:ahLst/>
            <a:cxnLst/>
            <a:rect l="l" t="t" r="r" b="b"/>
            <a:pathLst>
              <a:path w="0" h="594360">
                <a:moveTo>
                  <a:pt x="0" y="594359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7286752" y="469898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6305295" y="2946389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0" y="0"/>
                </a:moveTo>
                <a:lnTo>
                  <a:pt x="457199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7448295" y="3632189"/>
            <a:ext cx="228600" cy="0"/>
          </a:xfrm>
          <a:custGeom>
            <a:avLst/>
            <a:gdLst/>
            <a:ahLst/>
            <a:cxnLst/>
            <a:rect l="l" t="t" r="r" b="b"/>
            <a:pathLst>
              <a:path w="228600" h="0">
                <a:moveTo>
                  <a:pt x="22859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6762495" y="2946389"/>
            <a:ext cx="685800" cy="685800"/>
          </a:xfrm>
          <a:custGeom>
            <a:avLst/>
            <a:gdLst/>
            <a:ahLst/>
            <a:cxnLst/>
            <a:rect l="l" t="t" r="r" b="b"/>
            <a:pathLst>
              <a:path w="685800" h="685800">
                <a:moveTo>
                  <a:pt x="0" y="0"/>
                </a:moveTo>
                <a:lnTo>
                  <a:pt x="685799" y="685799"/>
                </a:lnTo>
              </a:path>
            </a:pathLst>
          </a:custGeom>
          <a:ln w="38099">
            <a:solidFill>
              <a:srgbClr val="FF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6305295" y="3403589"/>
            <a:ext cx="228600" cy="0"/>
          </a:xfrm>
          <a:custGeom>
            <a:avLst/>
            <a:gdLst/>
            <a:ahLst/>
            <a:cxnLst/>
            <a:rect l="l" t="t" r="r" b="b"/>
            <a:pathLst>
              <a:path w="228600" h="0">
                <a:moveTo>
                  <a:pt x="0" y="0"/>
                </a:moveTo>
                <a:lnTo>
                  <a:pt x="228599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6305295" y="3860789"/>
            <a:ext cx="228600" cy="0"/>
          </a:xfrm>
          <a:custGeom>
            <a:avLst/>
            <a:gdLst/>
            <a:ahLst/>
            <a:cxnLst/>
            <a:rect l="l" t="t" r="r" b="b"/>
            <a:pathLst>
              <a:path w="228600" h="0">
                <a:moveTo>
                  <a:pt x="0" y="0"/>
                </a:moveTo>
                <a:lnTo>
                  <a:pt x="228599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305295" y="4317983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0" y="0"/>
                </a:moveTo>
                <a:lnTo>
                  <a:pt x="457199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7371655" y="35548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5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838695" y="3251189"/>
            <a:ext cx="381000" cy="457200"/>
          </a:xfrm>
          <a:custGeom>
            <a:avLst/>
            <a:gdLst/>
            <a:ahLst/>
            <a:cxnLst/>
            <a:rect l="l" t="t" r="r" b="b"/>
            <a:pathLst>
              <a:path w="381000" h="457200">
                <a:moveTo>
                  <a:pt x="380999" y="0"/>
                </a:moveTo>
                <a:lnTo>
                  <a:pt x="319226" y="5971"/>
                </a:lnTo>
                <a:lnTo>
                  <a:pt x="260616" y="23262"/>
                </a:lnTo>
                <a:lnTo>
                  <a:pt x="205956" y="50941"/>
                </a:lnTo>
                <a:lnTo>
                  <a:pt x="156033" y="88075"/>
                </a:lnTo>
                <a:lnTo>
                  <a:pt x="111632" y="133730"/>
                </a:lnTo>
                <a:lnTo>
                  <a:pt x="73542" y="186976"/>
                </a:lnTo>
                <a:lnTo>
                  <a:pt x="42547" y="246878"/>
                </a:lnTo>
                <a:lnTo>
                  <a:pt x="19434" y="312505"/>
                </a:lnTo>
                <a:lnTo>
                  <a:pt x="4989" y="382923"/>
                </a:lnTo>
                <a:lnTo>
                  <a:pt x="1263" y="419637"/>
                </a:lnTo>
                <a:lnTo>
                  <a:pt x="0" y="457199"/>
                </a:lnTo>
              </a:path>
            </a:pathLst>
          </a:custGeom>
          <a:ln w="28955">
            <a:solidFill>
              <a:srgbClr val="FF98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838695" y="3708389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380999" y="380999"/>
                </a:moveTo>
                <a:lnTo>
                  <a:pt x="319226" y="376010"/>
                </a:lnTo>
                <a:lnTo>
                  <a:pt x="260616" y="361565"/>
                </a:lnTo>
                <a:lnTo>
                  <a:pt x="205956" y="338452"/>
                </a:lnTo>
                <a:lnTo>
                  <a:pt x="156033" y="307457"/>
                </a:lnTo>
                <a:lnTo>
                  <a:pt x="111632" y="269366"/>
                </a:lnTo>
                <a:lnTo>
                  <a:pt x="73542" y="224966"/>
                </a:lnTo>
                <a:lnTo>
                  <a:pt x="42547" y="175043"/>
                </a:lnTo>
                <a:lnTo>
                  <a:pt x="19434" y="120383"/>
                </a:lnTo>
                <a:lnTo>
                  <a:pt x="4989" y="61773"/>
                </a:lnTo>
                <a:lnTo>
                  <a:pt x="1263" y="31233"/>
                </a:lnTo>
                <a:lnTo>
                  <a:pt x="0" y="0"/>
                </a:lnTo>
              </a:path>
            </a:pathLst>
          </a:custGeom>
          <a:ln w="28955">
            <a:solidFill>
              <a:srgbClr val="FF98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6536442" y="5544253"/>
            <a:ext cx="19558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298439" y="5544253"/>
            <a:ext cx="19558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088640" y="2801063"/>
            <a:ext cx="33591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X0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088640" y="3334453"/>
            <a:ext cx="335915" cy="1194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>
              <a:lnSpc>
                <a:spcPct val="150000"/>
              </a:lnSpc>
            </a:pP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X1 X2 X3</a:t>
            </a:r>
            <a:endParaRPr sz="2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593856" y="3486853"/>
            <a:ext cx="2095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20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1123695" y="2641583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743200" h="2743200">
                <a:moveTo>
                  <a:pt x="0" y="2743199"/>
                </a:moveTo>
                <a:lnTo>
                  <a:pt x="2743199" y="2743199"/>
                </a:lnTo>
                <a:lnTo>
                  <a:pt x="2743199" y="0"/>
                </a:lnTo>
                <a:lnTo>
                  <a:pt x="0" y="0"/>
                </a:lnTo>
                <a:lnTo>
                  <a:pt x="0" y="274319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2949447" y="3184133"/>
            <a:ext cx="306705" cy="0"/>
          </a:xfrm>
          <a:custGeom>
            <a:avLst/>
            <a:gdLst/>
            <a:ahLst/>
            <a:cxnLst/>
            <a:rect l="l" t="t" r="r" b="b"/>
            <a:pathLst>
              <a:path w="306704" h="0">
                <a:moveTo>
                  <a:pt x="0" y="0"/>
                </a:moveTo>
                <a:lnTo>
                  <a:pt x="306323" y="0"/>
                </a:lnTo>
              </a:path>
            </a:pathLst>
          </a:custGeom>
          <a:ln w="1847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3498088" y="3184133"/>
            <a:ext cx="265430" cy="0"/>
          </a:xfrm>
          <a:custGeom>
            <a:avLst/>
            <a:gdLst/>
            <a:ahLst/>
            <a:cxnLst/>
            <a:rect l="l" t="t" r="r" b="b"/>
            <a:pathLst>
              <a:path w="265429" h="0">
                <a:moveTo>
                  <a:pt x="0" y="0"/>
                </a:moveTo>
                <a:lnTo>
                  <a:pt x="265175" y="0"/>
                </a:lnTo>
              </a:path>
            </a:pathLst>
          </a:custGeom>
          <a:ln w="1847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3498088" y="4249403"/>
            <a:ext cx="265430" cy="0"/>
          </a:xfrm>
          <a:custGeom>
            <a:avLst/>
            <a:gdLst/>
            <a:ahLst/>
            <a:cxnLst/>
            <a:rect l="l" t="t" r="r" b="b"/>
            <a:pathLst>
              <a:path w="265429" h="0">
                <a:moveTo>
                  <a:pt x="0" y="0"/>
                </a:moveTo>
                <a:lnTo>
                  <a:pt x="265175" y="0"/>
                </a:lnTo>
              </a:path>
            </a:pathLst>
          </a:custGeom>
          <a:ln w="1847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1198371" y="3132317"/>
            <a:ext cx="2565400" cy="0"/>
          </a:xfrm>
          <a:custGeom>
            <a:avLst/>
            <a:gdLst/>
            <a:ahLst/>
            <a:cxnLst/>
            <a:rect l="l" t="t" r="r" b="b"/>
            <a:pathLst>
              <a:path w="2565400" h="0">
                <a:moveTo>
                  <a:pt x="0" y="0"/>
                </a:moveTo>
                <a:lnTo>
                  <a:pt x="2564891" y="0"/>
                </a:lnTo>
              </a:path>
            </a:pathLst>
          </a:custGeom>
          <a:ln w="1847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2111247" y="2725410"/>
            <a:ext cx="0" cy="2575560"/>
          </a:xfrm>
          <a:custGeom>
            <a:avLst/>
            <a:gdLst/>
            <a:ahLst/>
            <a:cxnLst/>
            <a:rect l="l" t="t" r="r" b="b"/>
            <a:pathLst>
              <a:path w="0" h="2575560">
                <a:moveTo>
                  <a:pt x="0" y="0"/>
                </a:moveTo>
                <a:lnTo>
                  <a:pt x="0" y="2575553"/>
                </a:lnTo>
              </a:path>
            </a:pathLst>
          </a:custGeom>
          <a:ln w="1847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2847339" y="2725410"/>
            <a:ext cx="0" cy="2575560"/>
          </a:xfrm>
          <a:custGeom>
            <a:avLst/>
            <a:gdLst/>
            <a:ahLst/>
            <a:cxnLst/>
            <a:rect l="l" t="t" r="r" b="b"/>
            <a:pathLst>
              <a:path w="0" h="2575560">
                <a:moveTo>
                  <a:pt x="0" y="0"/>
                </a:moveTo>
                <a:lnTo>
                  <a:pt x="0" y="2575553"/>
                </a:lnTo>
              </a:path>
            </a:pathLst>
          </a:custGeom>
          <a:ln w="1847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 txBox="1"/>
          <p:nvPr/>
        </p:nvSpPr>
        <p:spPr>
          <a:xfrm>
            <a:off x="1226833" y="4739758"/>
            <a:ext cx="2574925" cy="4794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0"/>
              </a:lnSpc>
              <a:tabLst>
                <a:tab pos="520065" algn="l"/>
                <a:tab pos="986155" algn="l"/>
                <a:tab pos="1714500" algn="l"/>
              </a:tabLst>
            </a:pPr>
            <a:r>
              <a:rPr dirty="0" sz="3500">
                <a:latin typeface="Times New Roman"/>
                <a:cs typeface="Times New Roman"/>
              </a:rPr>
              <a:t>1	</a:t>
            </a:r>
            <a:r>
              <a:rPr dirty="0" sz="3500">
                <a:latin typeface="Times New Roman"/>
                <a:cs typeface="Times New Roman"/>
              </a:rPr>
              <a:t>1	</a:t>
            </a:r>
            <a:r>
              <a:rPr dirty="0" sz="3500">
                <a:latin typeface="Times New Roman"/>
                <a:cs typeface="Times New Roman"/>
              </a:rPr>
              <a:t>X3	</a:t>
            </a:r>
            <a:r>
              <a:rPr dirty="0" sz="3500">
                <a:latin typeface="Times New Roman"/>
                <a:cs typeface="Times New Roman"/>
              </a:rPr>
              <a:t>A</a:t>
            </a:r>
            <a:r>
              <a:rPr dirty="0" sz="3500" spc="-395">
                <a:latin typeface="Times New Roman"/>
                <a:cs typeface="Times New Roman"/>
              </a:rPr>
              <a:t> </a:t>
            </a:r>
            <a:r>
              <a:rPr dirty="0" sz="3500">
                <a:latin typeface="Symbol"/>
                <a:cs typeface="Symbol"/>
              </a:rPr>
              <a:t></a:t>
            </a:r>
            <a:r>
              <a:rPr dirty="0" sz="3500" spc="-430">
                <a:latin typeface="Times New Roman"/>
                <a:cs typeface="Times New Roman"/>
              </a:rPr>
              <a:t> </a:t>
            </a:r>
            <a:r>
              <a:rPr dirty="0" sz="3500">
                <a:latin typeface="Times New Roman"/>
                <a:cs typeface="Times New Roman"/>
              </a:rPr>
              <a:t>B</a:t>
            </a:r>
            <a:endParaRPr sz="35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46" name="object 4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  <p:sp>
        <p:nvSpPr>
          <p:cNvPr id="42" name="object 42"/>
          <p:cNvSpPr txBox="1"/>
          <p:nvPr/>
        </p:nvSpPr>
        <p:spPr>
          <a:xfrm>
            <a:off x="1226784" y="3674446"/>
            <a:ext cx="2574925" cy="10115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5240">
              <a:lnSpc>
                <a:spcPts val="4195"/>
              </a:lnSpc>
              <a:tabLst>
                <a:tab pos="520065" algn="l"/>
                <a:tab pos="995044" algn="l"/>
                <a:tab pos="1714500" algn="l"/>
              </a:tabLst>
            </a:pPr>
            <a:r>
              <a:rPr dirty="0" sz="3500">
                <a:latin typeface="Times New Roman"/>
                <a:cs typeface="Times New Roman"/>
              </a:rPr>
              <a:t>0	</a:t>
            </a:r>
            <a:r>
              <a:rPr dirty="0" sz="3500">
                <a:latin typeface="Times New Roman"/>
                <a:cs typeface="Times New Roman"/>
              </a:rPr>
              <a:t>1	</a:t>
            </a:r>
            <a:r>
              <a:rPr dirty="0" sz="3500">
                <a:latin typeface="Times New Roman"/>
                <a:cs typeface="Times New Roman"/>
              </a:rPr>
              <a:t>X1	</a:t>
            </a:r>
            <a:r>
              <a:rPr dirty="0" sz="3500">
                <a:latin typeface="Times New Roman"/>
                <a:cs typeface="Times New Roman"/>
              </a:rPr>
              <a:t>A</a:t>
            </a:r>
            <a:r>
              <a:rPr dirty="0" sz="3500" spc="-395">
                <a:latin typeface="Times New Roman"/>
                <a:cs typeface="Times New Roman"/>
              </a:rPr>
              <a:t> </a:t>
            </a:r>
            <a:r>
              <a:rPr dirty="0" sz="3500">
                <a:latin typeface="Symbol"/>
                <a:cs typeface="Symbol"/>
              </a:rPr>
              <a:t></a:t>
            </a:r>
            <a:r>
              <a:rPr dirty="0" sz="3500" spc="-434">
                <a:latin typeface="Times New Roman"/>
                <a:cs typeface="Times New Roman"/>
              </a:rPr>
              <a:t> </a:t>
            </a:r>
            <a:r>
              <a:rPr dirty="0" sz="3500">
                <a:latin typeface="Times New Roman"/>
                <a:cs typeface="Times New Roman"/>
              </a:rPr>
              <a:t>B</a:t>
            </a:r>
            <a:endParaRPr sz="3500">
              <a:latin typeface="Times New Roman"/>
              <a:cs typeface="Times New Roman"/>
            </a:endParaRPr>
          </a:p>
          <a:p>
            <a:pPr marL="12700">
              <a:lnSpc>
                <a:spcPts val="3665"/>
              </a:lnSpc>
              <a:tabLst>
                <a:tab pos="522605" algn="l"/>
                <a:tab pos="978535" algn="l"/>
                <a:tab pos="1714500" algn="l"/>
              </a:tabLst>
            </a:pPr>
            <a:r>
              <a:rPr dirty="0" sz="3500">
                <a:latin typeface="Times New Roman"/>
                <a:cs typeface="Times New Roman"/>
              </a:rPr>
              <a:t>1	</a:t>
            </a:r>
            <a:r>
              <a:rPr dirty="0" sz="3500">
                <a:latin typeface="Times New Roman"/>
                <a:cs typeface="Times New Roman"/>
              </a:rPr>
              <a:t>0	</a:t>
            </a:r>
            <a:r>
              <a:rPr dirty="0" sz="3500">
                <a:latin typeface="Times New Roman"/>
                <a:cs typeface="Times New Roman"/>
              </a:rPr>
              <a:t>X2	</a:t>
            </a:r>
            <a:r>
              <a:rPr dirty="0" sz="3500">
                <a:latin typeface="Times New Roman"/>
                <a:cs typeface="Times New Roman"/>
              </a:rPr>
              <a:t>A</a:t>
            </a:r>
            <a:r>
              <a:rPr dirty="0" sz="3500" spc="-395">
                <a:latin typeface="Times New Roman"/>
                <a:cs typeface="Times New Roman"/>
              </a:rPr>
              <a:t> </a:t>
            </a:r>
            <a:r>
              <a:rPr dirty="0" sz="3500">
                <a:latin typeface="Symbol"/>
                <a:cs typeface="Symbol"/>
              </a:rPr>
              <a:t></a:t>
            </a:r>
            <a:r>
              <a:rPr dirty="0" sz="3500" spc="-434">
                <a:latin typeface="Times New Roman"/>
                <a:cs typeface="Times New Roman"/>
              </a:rPr>
              <a:t> </a:t>
            </a:r>
            <a:r>
              <a:rPr dirty="0" sz="3500">
                <a:latin typeface="Times New Roman"/>
                <a:cs typeface="Times New Roman"/>
              </a:rPr>
              <a:t>B</a:t>
            </a:r>
            <a:endParaRPr sz="35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229808" y="3141045"/>
            <a:ext cx="2571750" cy="4794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0"/>
              </a:lnSpc>
              <a:tabLst>
                <a:tab pos="520065" algn="l"/>
                <a:tab pos="975360" algn="l"/>
                <a:tab pos="1711325" algn="l"/>
              </a:tabLst>
            </a:pPr>
            <a:r>
              <a:rPr dirty="0" sz="3500">
                <a:latin typeface="Times New Roman"/>
                <a:cs typeface="Times New Roman"/>
              </a:rPr>
              <a:t>0	</a:t>
            </a:r>
            <a:r>
              <a:rPr dirty="0" sz="3500">
                <a:latin typeface="Times New Roman"/>
                <a:cs typeface="Times New Roman"/>
              </a:rPr>
              <a:t>0	</a:t>
            </a:r>
            <a:r>
              <a:rPr dirty="0" sz="3500">
                <a:latin typeface="Times New Roman"/>
                <a:cs typeface="Times New Roman"/>
              </a:rPr>
              <a:t>X0	</a:t>
            </a:r>
            <a:r>
              <a:rPr dirty="0" sz="3500" u="heavy">
                <a:latin typeface="Times New Roman"/>
                <a:cs typeface="Times New Roman"/>
              </a:rPr>
              <a:t>A</a:t>
            </a:r>
            <a:r>
              <a:rPr dirty="0" sz="3500" spc="-395">
                <a:latin typeface="Times New Roman"/>
                <a:cs typeface="Times New Roman"/>
              </a:rPr>
              <a:t> </a:t>
            </a:r>
            <a:r>
              <a:rPr dirty="0" sz="3500">
                <a:latin typeface="Symbol"/>
                <a:cs typeface="Symbol"/>
              </a:rPr>
              <a:t></a:t>
            </a:r>
            <a:r>
              <a:rPr dirty="0" sz="3500" spc="-434">
                <a:latin typeface="Times New Roman"/>
                <a:cs typeface="Times New Roman"/>
              </a:rPr>
              <a:t> </a:t>
            </a:r>
            <a:r>
              <a:rPr dirty="0" sz="3500">
                <a:latin typeface="Times New Roman"/>
                <a:cs typeface="Times New Roman"/>
              </a:rPr>
              <a:t>B</a:t>
            </a:r>
            <a:endParaRPr sz="35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177992" y="2607634"/>
            <a:ext cx="2476500" cy="4794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670"/>
              </a:lnSpc>
              <a:tabLst>
                <a:tab pos="541020" algn="l"/>
                <a:tab pos="1135380" algn="l"/>
                <a:tab pos="1899285" algn="l"/>
              </a:tabLst>
            </a:pPr>
            <a:r>
              <a:rPr dirty="0" sz="3500">
                <a:latin typeface="Times New Roman"/>
                <a:cs typeface="Times New Roman"/>
              </a:rPr>
              <a:t>A	B	U	</a:t>
            </a:r>
            <a:r>
              <a:rPr dirty="0" sz="3500">
                <a:latin typeface="Symbol"/>
                <a:cs typeface="Symbol"/>
              </a:rPr>
              <a:t></a:t>
            </a:r>
            <a:r>
              <a:rPr dirty="0" sz="3500" spc="-280">
                <a:latin typeface="Times New Roman"/>
                <a:cs typeface="Times New Roman"/>
              </a:rPr>
              <a:t> </a:t>
            </a:r>
            <a:r>
              <a:rPr dirty="0" sz="3500">
                <a:latin typeface="Symbol"/>
                <a:cs typeface="Symbol"/>
              </a:rPr>
              <a:t></a:t>
            </a:r>
            <a:endParaRPr sz="3500">
              <a:latin typeface="Symbol"/>
              <a:cs typeface="Symbo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16583" y="332048"/>
            <a:ext cx="256476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spc="-5" b="1">
                <a:solidFill>
                  <a:srgbClr val="FFFF00"/>
                </a:solidFill>
                <a:latin typeface="Arial"/>
                <a:cs typeface="Arial"/>
              </a:rPr>
              <a:t>Soluzion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36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1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495295" y="5079983"/>
            <a:ext cx="1143000" cy="0"/>
          </a:xfrm>
          <a:custGeom>
            <a:avLst/>
            <a:gdLst/>
            <a:ahLst/>
            <a:cxnLst/>
            <a:rect l="l" t="t" r="r" b="b"/>
            <a:pathLst>
              <a:path w="1143000" h="0">
                <a:moveTo>
                  <a:pt x="11429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723895" y="4394183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9143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952495" y="4698983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 h="0">
                <a:moveTo>
                  <a:pt x="6857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723895" y="3708389"/>
            <a:ext cx="914400" cy="0"/>
          </a:xfrm>
          <a:custGeom>
            <a:avLst/>
            <a:gdLst/>
            <a:ahLst/>
            <a:cxnLst/>
            <a:rect l="l" t="t" r="r" b="b"/>
            <a:pathLst>
              <a:path w="914400" h="0">
                <a:moveTo>
                  <a:pt x="9143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961895" y="4013189"/>
            <a:ext cx="762000" cy="1905"/>
          </a:xfrm>
          <a:custGeom>
            <a:avLst/>
            <a:gdLst/>
            <a:ahLst/>
            <a:cxnLst/>
            <a:rect l="l" t="t" r="r" b="b"/>
            <a:pathLst>
              <a:path w="762000" h="1904">
                <a:moveTo>
                  <a:pt x="761999" y="0"/>
                </a:moveTo>
                <a:lnTo>
                  <a:pt x="0" y="1523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495295" y="5765783"/>
            <a:ext cx="1143000" cy="0"/>
          </a:xfrm>
          <a:custGeom>
            <a:avLst/>
            <a:gdLst/>
            <a:ahLst/>
            <a:cxnLst/>
            <a:rect l="l" t="t" r="r" b="b"/>
            <a:pathLst>
              <a:path w="1143000" h="0">
                <a:moveTo>
                  <a:pt x="11429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495295" y="3555989"/>
            <a:ext cx="0" cy="2667000"/>
          </a:xfrm>
          <a:custGeom>
            <a:avLst/>
            <a:gdLst/>
            <a:ahLst/>
            <a:cxnLst/>
            <a:rect l="l" t="t" r="r" b="b"/>
            <a:pathLst>
              <a:path w="0" h="2667000">
                <a:moveTo>
                  <a:pt x="0" y="0"/>
                </a:moveTo>
                <a:lnTo>
                  <a:pt x="0" y="2666993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723895" y="3555989"/>
            <a:ext cx="0" cy="2667000"/>
          </a:xfrm>
          <a:custGeom>
            <a:avLst/>
            <a:gdLst/>
            <a:ahLst/>
            <a:cxnLst/>
            <a:rect l="l" t="t" r="r" b="b"/>
            <a:pathLst>
              <a:path w="0" h="2667000">
                <a:moveTo>
                  <a:pt x="0" y="0"/>
                </a:moveTo>
                <a:lnTo>
                  <a:pt x="0" y="2666993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952495" y="3555989"/>
            <a:ext cx="0" cy="2667000"/>
          </a:xfrm>
          <a:custGeom>
            <a:avLst/>
            <a:gdLst/>
            <a:ahLst/>
            <a:cxnLst/>
            <a:rect l="l" t="t" r="r" b="b"/>
            <a:pathLst>
              <a:path w="0" h="2667000">
                <a:moveTo>
                  <a:pt x="0" y="0"/>
                </a:moveTo>
                <a:lnTo>
                  <a:pt x="0" y="2666993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181095" y="3555989"/>
            <a:ext cx="0" cy="2667000"/>
          </a:xfrm>
          <a:custGeom>
            <a:avLst/>
            <a:gdLst/>
            <a:ahLst/>
            <a:cxnLst/>
            <a:rect l="l" t="t" r="r" b="b"/>
            <a:pathLst>
              <a:path w="0" h="2667000">
                <a:moveTo>
                  <a:pt x="0" y="0"/>
                </a:moveTo>
                <a:lnTo>
                  <a:pt x="0" y="2666993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66495" y="3251189"/>
            <a:ext cx="4800600" cy="0"/>
          </a:xfrm>
          <a:custGeom>
            <a:avLst/>
            <a:gdLst/>
            <a:ahLst/>
            <a:cxnLst/>
            <a:rect l="l" t="t" r="r" b="b"/>
            <a:pathLst>
              <a:path w="4800600" h="0">
                <a:moveTo>
                  <a:pt x="48005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66495" y="2565389"/>
            <a:ext cx="4800600" cy="0"/>
          </a:xfrm>
          <a:custGeom>
            <a:avLst/>
            <a:gdLst/>
            <a:ahLst/>
            <a:cxnLst/>
            <a:rect l="l" t="t" r="r" b="b"/>
            <a:pathLst>
              <a:path w="4800600" h="0">
                <a:moveTo>
                  <a:pt x="48005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875855" y="46215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647255" y="43167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647255" y="36310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875855" y="44691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952495" y="6070583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 h="0">
                <a:moveTo>
                  <a:pt x="6857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3104455" y="53073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418655" y="50025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2038095" y="4851383"/>
            <a:ext cx="1143000" cy="0"/>
          </a:xfrm>
          <a:custGeom>
            <a:avLst/>
            <a:gdLst/>
            <a:ahLst/>
            <a:cxnLst/>
            <a:rect l="l" t="t" r="r" b="b"/>
            <a:pathLst>
              <a:path w="1143000" h="0">
                <a:moveTo>
                  <a:pt x="11429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666495" y="4546583"/>
            <a:ext cx="2286000" cy="0"/>
          </a:xfrm>
          <a:custGeom>
            <a:avLst/>
            <a:gdLst/>
            <a:ahLst/>
            <a:cxnLst/>
            <a:rect l="l" t="t" r="r" b="b"/>
            <a:pathLst>
              <a:path w="2286000" h="0">
                <a:moveTo>
                  <a:pt x="22859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1276095" y="4546583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0" y="0"/>
                </a:moveTo>
                <a:lnTo>
                  <a:pt x="0" y="304799"/>
                </a:lnTo>
                <a:lnTo>
                  <a:pt x="304799" y="3047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199455" y="44691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5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1580895" y="4698983"/>
            <a:ext cx="355600" cy="304800"/>
          </a:xfrm>
          <a:custGeom>
            <a:avLst/>
            <a:gdLst/>
            <a:ahLst/>
            <a:cxnLst/>
            <a:rect l="l" t="t" r="r" b="b"/>
            <a:pathLst>
              <a:path w="355600" h="304800">
                <a:moveTo>
                  <a:pt x="355091" y="152399"/>
                </a:moveTo>
                <a:lnTo>
                  <a:pt x="0" y="0"/>
                </a:lnTo>
                <a:lnTo>
                  <a:pt x="0" y="304799"/>
                </a:lnTo>
                <a:lnTo>
                  <a:pt x="355091" y="152399"/>
                </a:lnTo>
                <a:close/>
              </a:path>
            </a:pathLst>
          </a:custGeom>
          <a:ln w="38099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1936081" y="4801998"/>
            <a:ext cx="102235" cy="98425"/>
          </a:xfrm>
          <a:custGeom>
            <a:avLst/>
            <a:gdLst/>
            <a:ahLst/>
            <a:cxnLst/>
            <a:rect l="l" t="t" r="r" b="b"/>
            <a:pathLst>
              <a:path w="102235" h="98425">
                <a:moveTo>
                  <a:pt x="102014" y="49384"/>
                </a:moveTo>
                <a:lnTo>
                  <a:pt x="85384" y="11929"/>
                </a:lnTo>
                <a:lnTo>
                  <a:pt x="60380" y="0"/>
                </a:lnTo>
                <a:lnTo>
                  <a:pt x="42947" y="1217"/>
                </a:lnTo>
                <a:lnTo>
                  <a:pt x="7986" y="21829"/>
                </a:lnTo>
                <a:lnTo>
                  <a:pt x="0" y="46090"/>
                </a:lnTo>
                <a:lnTo>
                  <a:pt x="1796" y="61225"/>
                </a:lnTo>
                <a:lnTo>
                  <a:pt x="7000" y="74490"/>
                </a:lnTo>
                <a:lnTo>
                  <a:pt x="15184" y="85422"/>
                </a:lnTo>
                <a:lnTo>
                  <a:pt x="25921" y="93557"/>
                </a:lnTo>
                <a:lnTo>
                  <a:pt x="38786" y="98433"/>
                </a:lnTo>
                <a:lnTo>
                  <a:pt x="56348" y="97335"/>
                </a:lnTo>
                <a:lnTo>
                  <a:pt x="92542" y="77428"/>
                </a:lnTo>
                <a:lnTo>
                  <a:pt x="102014" y="49384"/>
                </a:lnTo>
                <a:close/>
              </a:path>
            </a:pathLst>
          </a:custGeom>
          <a:ln w="38099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647255" y="39358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3104455" y="47739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3181095" y="4013189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0" y="0"/>
                </a:moveTo>
                <a:lnTo>
                  <a:pt x="4571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66495" y="3708389"/>
            <a:ext cx="1828800" cy="0"/>
          </a:xfrm>
          <a:custGeom>
            <a:avLst/>
            <a:gdLst/>
            <a:ahLst/>
            <a:cxnLst/>
            <a:rect l="l" t="t" r="r" b="b"/>
            <a:pathLst>
              <a:path w="1828800" h="0">
                <a:moveTo>
                  <a:pt x="18287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1199895" y="3708389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0" y="0"/>
                </a:moveTo>
                <a:lnTo>
                  <a:pt x="0" y="304799"/>
                </a:lnTo>
                <a:lnTo>
                  <a:pt x="304799" y="3047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1123255" y="36310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5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1504695" y="3860789"/>
            <a:ext cx="355600" cy="304800"/>
          </a:xfrm>
          <a:custGeom>
            <a:avLst/>
            <a:gdLst/>
            <a:ahLst/>
            <a:cxnLst/>
            <a:rect l="l" t="t" r="r" b="b"/>
            <a:pathLst>
              <a:path w="355600" h="304800">
                <a:moveTo>
                  <a:pt x="355091" y="152399"/>
                </a:moveTo>
                <a:lnTo>
                  <a:pt x="0" y="0"/>
                </a:lnTo>
                <a:lnTo>
                  <a:pt x="0" y="304793"/>
                </a:lnTo>
                <a:lnTo>
                  <a:pt x="355091" y="152399"/>
                </a:lnTo>
                <a:close/>
              </a:path>
            </a:pathLst>
          </a:custGeom>
          <a:ln w="38099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1859881" y="3963804"/>
            <a:ext cx="102235" cy="98425"/>
          </a:xfrm>
          <a:custGeom>
            <a:avLst/>
            <a:gdLst/>
            <a:ahLst/>
            <a:cxnLst/>
            <a:rect l="l" t="t" r="r" b="b"/>
            <a:pathLst>
              <a:path w="102235" h="98425">
                <a:moveTo>
                  <a:pt x="102014" y="49384"/>
                </a:moveTo>
                <a:lnTo>
                  <a:pt x="85384" y="11929"/>
                </a:lnTo>
                <a:lnTo>
                  <a:pt x="60380" y="0"/>
                </a:lnTo>
                <a:lnTo>
                  <a:pt x="42947" y="1217"/>
                </a:lnTo>
                <a:lnTo>
                  <a:pt x="7986" y="21829"/>
                </a:lnTo>
                <a:lnTo>
                  <a:pt x="0" y="46090"/>
                </a:lnTo>
                <a:lnTo>
                  <a:pt x="1796" y="61225"/>
                </a:lnTo>
                <a:lnTo>
                  <a:pt x="7000" y="74490"/>
                </a:lnTo>
                <a:lnTo>
                  <a:pt x="15184" y="85422"/>
                </a:lnTo>
                <a:lnTo>
                  <a:pt x="25921" y="93557"/>
                </a:lnTo>
                <a:lnTo>
                  <a:pt x="38786" y="98433"/>
                </a:lnTo>
                <a:lnTo>
                  <a:pt x="56348" y="97335"/>
                </a:lnTo>
                <a:lnTo>
                  <a:pt x="92542" y="77428"/>
                </a:lnTo>
                <a:lnTo>
                  <a:pt x="102014" y="49384"/>
                </a:lnTo>
                <a:close/>
              </a:path>
            </a:pathLst>
          </a:custGeom>
          <a:ln w="38099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418655" y="36310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3104455" y="39358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3181095" y="5384783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4571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3638295" y="4929107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1523" y="0"/>
                </a:lnTo>
                <a:lnTo>
                  <a:pt x="45198" y="1015"/>
                </a:lnTo>
                <a:lnTo>
                  <a:pt x="87890" y="4008"/>
                </a:lnTo>
                <a:lnTo>
                  <a:pt x="129465" y="8898"/>
                </a:lnTo>
                <a:lnTo>
                  <a:pt x="169785" y="15605"/>
                </a:lnTo>
                <a:lnTo>
                  <a:pt x="208716" y="24050"/>
                </a:lnTo>
                <a:lnTo>
                  <a:pt x="246121" y="34152"/>
                </a:lnTo>
                <a:lnTo>
                  <a:pt x="315809" y="59009"/>
                </a:lnTo>
                <a:lnTo>
                  <a:pt x="377761" y="89534"/>
                </a:lnTo>
                <a:lnTo>
                  <a:pt x="430889" y="125089"/>
                </a:lnTo>
                <a:lnTo>
                  <a:pt x="474105" y="165033"/>
                </a:lnTo>
                <a:lnTo>
                  <a:pt x="506321" y="208727"/>
                </a:lnTo>
                <a:lnTo>
                  <a:pt x="526449" y="255529"/>
                </a:lnTo>
                <a:lnTo>
                  <a:pt x="531639" y="279895"/>
                </a:lnTo>
                <a:lnTo>
                  <a:pt x="533399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3638295" y="5232383"/>
            <a:ext cx="532130" cy="304800"/>
          </a:xfrm>
          <a:custGeom>
            <a:avLst/>
            <a:gdLst/>
            <a:ahLst/>
            <a:cxnLst/>
            <a:rect l="l" t="t" r="r" b="b"/>
            <a:pathLst>
              <a:path w="532129" h="304800">
                <a:moveTo>
                  <a:pt x="531875" y="0"/>
                </a:moveTo>
                <a:lnTo>
                  <a:pt x="524925" y="49270"/>
                </a:lnTo>
                <a:lnTo>
                  <a:pt x="504797" y="96072"/>
                </a:lnTo>
                <a:lnTo>
                  <a:pt x="472581" y="139766"/>
                </a:lnTo>
                <a:lnTo>
                  <a:pt x="429365" y="179710"/>
                </a:lnTo>
                <a:lnTo>
                  <a:pt x="376237" y="215264"/>
                </a:lnTo>
                <a:lnTo>
                  <a:pt x="314285" y="245790"/>
                </a:lnTo>
                <a:lnTo>
                  <a:pt x="244597" y="270647"/>
                </a:lnTo>
                <a:lnTo>
                  <a:pt x="207192" y="280749"/>
                </a:lnTo>
                <a:lnTo>
                  <a:pt x="168261" y="289194"/>
                </a:lnTo>
                <a:lnTo>
                  <a:pt x="127941" y="295901"/>
                </a:lnTo>
                <a:lnTo>
                  <a:pt x="86366" y="300791"/>
                </a:lnTo>
                <a:lnTo>
                  <a:pt x="43674" y="303784"/>
                </a:lnTo>
                <a:lnTo>
                  <a:pt x="0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3638295" y="4927583"/>
            <a:ext cx="0" cy="609600"/>
          </a:xfrm>
          <a:custGeom>
            <a:avLst/>
            <a:gdLst/>
            <a:ahLst/>
            <a:cxnLst/>
            <a:rect l="l" t="t" r="r" b="b"/>
            <a:pathLst>
              <a:path w="0" h="609600">
                <a:moveTo>
                  <a:pt x="0" y="0"/>
                </a:moveTo>
                <a:lnTo>
                  <a:pt x="0" y="6095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3638295" y="4243307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1523" y="0"/>
                </a:lnTo>
                <a:lnTo>
                  <a:pt x="45198" y="1015"/>
                </a:lnTo>
                <a:lnTo>
                  <a:pt x="87890" y="4008"/>
                </a:lnTo>
                <a:lnTo>
                  <a:pt x="129465" y="8898"/>
                </a:lnTo>
                <a:lnTo>
                  <a:pt x="169785" y="15605"/>
                </a:lnTo>
                <a:lnTo>
                  <a:pt x="208716" y="24050"/>
                </a:lnTo>
                <a:lnTo>
                  <a:pt x="246121" y="34152"/>
                </a:lnTo>
                <a:lnTo>
                  <a:pt x="315809" y="59009"/>
                </a:lnTo>
                <a:lnTo>
                  <a:pt x="377761" y="89534"/>
                </a:lnTo>
                <a:lnTo>
                  <a:pt x="430889" y="125089"/>
                </a:lnTo>
                <a:lnTo>
                  <a:pt x="474105" y="165033"/>
                </a:lnTo>
                <a:lnTo>
                  <a:pt x="506321" y="208727"/>
                </a:lnTo>
                <a:lnTo>
                  <a:pt x="526449" y="255529"/>
                </a:lnTo>
                <a:lnTo>
                  <a:pt x="531639" y="279895"/>
                </a:lnTo>
                <a:lnTo>
                  <a:pt x="533399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3638295" y="4546583"/>
            <a:ext cx="532130" cy="304800"/>
          </a:xfrm>
          <a:custGeom>
            <a:avLst/>
            <a:gdLst/>
            <a:ahLst/>
            <a:cxnLst/>
            <a:rect l="l" t="t" r="r" b="b"/>
            <a:pathLst>
              <a:path w="532129" h="304800">
                <a:moveTo>
                  <a:pt x="531875" y="0"/>
                </a:moveTo>
                <a:lnTo>
                  <a:pt x="524925" y="49270"/>
                </a:lnTo>
                <a:lnTo>
                  <a:pt x="504797" y="96072"/>
                </a:lnTo>
                <a:lnTo>
                  <a:pt x="472581" y="139766"/>
                </a:lnTo>
                <a:lnTo>
                  <a:pt x="429365" y="179710"/>
                </a:lnTo>
                <a:lnTo>
                  <a:pt x="376237" y="215264"/>
                </a:lnTo>
                <a:lnTo>
                  <a:pt x="314285" y="245790"/>
                </a:lnTo>
                <a:lnTo>
                  <a:pt x="244597" y="270647"/>
                </a:lnTo>
                <a:lnTo>
                  <a:pt x="207192" y="280749"/>
                </a:lnTo>
                <a:lnTo>
                  <a:pt x="168261" y="289194"/>
                </a:lnTo>
                <a:lnTo>
                  <a:pt x="127941" y="295901"/>
                </a:lnTo>
                <a:lnTo>
                  <a:pt x="86366" y="300791"/>
                </a:lnTo>
                <a:lnTo>
                  <a:pt x="43674" y="303784"/>
                </a:lnTo>
                <a:lnTo>
                  <a:pt x="0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3638295" y="4241783"/>
            <a:ext cx="0" cy="609600"/>
          </a:xfrm>
          <a:custGeom>
            <a:avLst/>
            <a:gdLst/>
            <a:ahLst/>
            <a:cxnLst/>
            <a:rect l="l" t="t" r="r" b="b"/>
            <a:pathLst>
              <a:path w="0" h="609600">
                <a:moveTo>
                  <a:pt x="0" y="0"/>
                </a:moveTo>
                <a:lnTo>
                  <a:pt x="0" y="6095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3638295" y="3557513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1523" y="0"/>
                </a:lnTo>
                <a:lnTo>
                  <a:pt x="45198" y="1015"/>
                </a:lnTo>
                <a:lnTo>
                  <a:pt x="87890" y="4008"/>
                </a:lnTo>
                <a:lnTo>
                  <a:pt x="129465" y="8898"/>
                </a:lnTo>
                <a:lnTo>
                  <a:pt x="169785" y="15605"/>
                </a:lnTo>
                <a:lnTo>
                  <a:pt x="208716" y="24050"/>
                </a:lnTo>
                <a:lnTo>
                  <a:pt x="246121" y="34152"/>
                </a:lnTo>
                <a:lnTo>
                  <a:pt x="315809" y="59009"/>
                </a:lnTo>
                <a:lnTo>
                  <a:pt x="377761" y="89534"/>
                </a:lnTo>
                <a:lnTo>
                  <a:pt x="430889" y="125089"/>
                </a:lnTo>
                <a:lnTo>
                  <a:pt x="474105" y="165033"/>
                </a:lnTo>
                <a:lnTo>
                  <a:pt x="506321" y="208727"/>
                </a:lnTo>
                <a:lnTo>
                  <a:pt x="526449" y="255529"/>
                </a:lnTo>
                <a:lnTo>
                  <a:pt x="531639" y="279895"/>
                </a:lnTo>
                <a:lnTo>
                  <a:pt x="533399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3638295" y="3860789"/>
            <a:ext cx="532130" cy="304800"/>
          </a:xfrm>
          <a:custGeom>
            <a:avLst/>
            <a:gdLst/>
            <a:ahLst/>
            <a:cxnLst/>
            <a:rect l="l" t="t" r="r" b="b"/>
            <a:pathLst>
              <a:path w="532129" h="304800">
                <a:moveTo>
                  <a:pt x="531875" y="0"/>
                </a:moveTo>
                <a:lnTo>
                  <a:pt x="524925" y="49270"/>
                </a:lnTo>
                <a:lnTo>
                  <a:pt x="504797" y="96072"/>
                </a:lnTo>
                <a:lnTo>
                  <a:pt x="472581" y="139764"/>
                </a:lnTo>
                <a:lnTo>
                  <a:pt x="429365" y="179707"/>
                </a:lnTo>
                <a:lnTo>
                  <a:pt x="376237" y="215261"/>
                </a:lnTo>
                <a:lnTo>
                  <a:pt x="314285" y="245786"/>
                </a:lnTo>
                <a:lnTo>
                  <a:pt x="244597" y="270642"/>
                </a:lnTo>
                <a:lnTo>
                  <a:pt x="207192" y="280744"/>
                </a:lnTo>
                <a:lnTo>
                  <a:pt x="168261" y="289188"/>
                </a:lnTo>
                <a:lnTo>
                  <a:pt x="127941" y="295896"/>
                </a:lnTo>
                <a:lnTo>
                  <a:pt x="86366" y="300785"/>
                </a:lnTo>
                <a:lnTo>
                  <a:pt x="43674" y="303778"/>
                </a:lnTo>
                <a:lnTo>
                  <a:pt x="0" y="304793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3638295" y="3555989"/>
            <a:ext cx="0" cy="609600"/>
          </a:xfrm>
          <a:custGeom>
            <a:avLst/>
            <a:gdLst/>
            <a:ahLst/>
            <a:cxnLst/>
            <a:rect l="l" t="t" r="r" b="b"/>
            <a:pathLst>
              <a:path w="0" h="609600">
                <a:moveTo>
                  <a:pt x="0" y="0"/>
                </a:moveTo>
                <a:lnTo>
                  <a:pt x="0" y="609593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3638295" y="5614907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1523" y="0"/>
                </a:lnTo>
                <a:lnTo>
                  <a:pt x="45198" y="1015"/>
                </a:lnTo>
                <a:lnTo>
                  <a:pt x="87890" y="4008"/>
                </a:lnTo>
                <a:lnTo>
                  <a:pt x="129465" y="8898"/>
                </a:lnTo>
                <a:lnTo>
                  <a:pt x="169785" y="15605"/>
                </a:lnTo>
                <a:lnTo>
                  <a:pt x="208716" y="24050"/>
                </a:lnTo>
                <a:lnTo>
                  <a:pt x="246121" y="34152"/>
                </a:lnTo>
                <a:lnTo>
                  <a:pt x="315809" y="59009"/>
                </a:lnTo>
                <a:lnTo>
                  <a:pt x="377761" y="89534"/>
                </a:lnTo>
                <a:lnTo>
                  <a:pt x="430889" y="125089"/>
                </a:lnTo>
                <a:lnTo>
                  <a:pt x="474105" y="165033"/>
                </a:lnTo>
                <a:lnTo>
                  <a:pt x="506321" y="208727"/>
                </a:lnTo>
                <a:lnTo>
                  <a:pt x="526449" y="255529"/>
                </a:lnTo>
                <a:lnTo>
                  <a:pt x="531639" y="279895"/>
                </a:lnTo>
                <a:lnTo>
                  <a:pt x="533399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3638295" y="5918183"/>
            <a:ext cx="532130" cy="304800"/>
          </a:xfrm>
          <a:custGeom>
            <a:avLst/>
            <a:gdLst/>
            <a:ahLst/>
            <a:cxnLst/>
            <a:rect l="l" t="t" r="r" b="b"/>
            <a:pathLst>
              <a:path w="532129" h="304800">
                <a:moveTo>
                  <a:pt x="531875" y="0"/>
                </a:moveTo>
                <a:lnTo>
                  <a:pt x="524925" y="49270"/>
                </a:lnTo>
                <a:lnTo>
                  <a:pt x="504797" y="96072"/>
                </a:lnTo>
                <a:lnTo>
                  <a:pt x="472581" y="139766"/>
                </a:lnTo>
                <a:lnTo>
                  <a:pt x="429365" y="179710"/>
                </a:lnTo>
                <a:lnTo>
                  <a:pt x="376237" y="215264"/>
                </a:lnTo>
                <a:lnTo>
                  <a:pt x="314285" y="245790"/>
                </a:lnTo>
                <a:lnTo>
                  <a:pt x="244597" y="270647"/>
                </a:lnTo>
                <a:lnTo>
                  <a:pt x="207192" y="280749"/>
                </a:lnTo>
                <a:lnTo>
                  <a:pt x="168261" y="289194"/>
                </a:lnTo>
                <a:lnTo>
                  <a:pt x="127941" y="295901"/>
                </a:lnTo>
                <a:lnTo>
                  <a:pt x="86366" y="300791"/>
                </a:lnTo>
                <a:lnTo>
                  <a:pt x="43674" y="303784"/>
                </a:lnTo>
                <a:lnTo>
                  <a:pt x="0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3638295" y="5613383"/>
            <a:ext cx="0" cy="609600"/>
          </a:xfrm>
          <a:custGeom>
            <a:avLst/>
            <a:gdLst/>
            <a:ahLst/>
            <a:cxnLst/>
            <a:rect l="l" t="t" r="r" b="b"/>
            <a:pathLst>
              <a:path w="0" h="609600">
                <a:moveTo>
                  <a:pt x="0" y="0"/>
                </a:moveTo>
                <a:lnTo>
                  <a:pt x="0" y="6095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411480" y="3551930"/>
            <a:ext cx="2095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20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11480" y="4390131"/>
            <a:ext cx="2095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200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717064" y="4390131"/>
            <a:ext cx="16700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3717064" y="5152131"/>
            <a:ext cx="16700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2</a:t>
            </a:r>
            <a:endParaRPr sz="200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3717064" y="5761728"/>
            <a:ext cx="16700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3</a:t>
            </a:r>
            <a:endParaRPr sz="200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2418655" y="56883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2875855" y="5993198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4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 txBox="1"/>
          <p:nvPr/>
        </p:nvSpPr>
        <p:spPr>
          <a:xfrm>
            <a:off x="3717039" y="3705854"/>
            <a:ext cx="16700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0</a:t>
            </a:r>
            <a:endParaRPr sz="200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467095" y="2414513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1523" y="0"/>
                </a:lnTo>
                <a:lnTo>
                  <a:pt x="45198" y="1015"/>
                </a:lnTo>
                <a:lnTo>
                  <a:pt x="87890" y="4008"/>
                </a:lnTo>
                <a:lnTo>
                  <a:pt x="129465" y="8898"/>
                </a:lnTo>
                <a:lnTo>
                  <a:pt x="169785" y="15605"/>
                </a:lnTo>
                <a:lnTo>
                  <a:pt x="208716" y="24050"/>
                </a:lnTo>
                <a:lnTo>
                  <a:pt x="246121" y="34152"/>
                </a:lnTo>
                <a:lnTo>
                  <a:pt x="315809" y="59009"/>
                </a:lnTo>
                <a:lnTo>
                  <a:pt x="377761" y="89534"/>
                </a:lnTo>
                <a:lnTo>
                  <a:pt x="430889" y="125089"/>
                </a:lnTo>
                <a:lnTo>
                  <a:pt x="474105" y="165033"/>
                </a:lnTo>
                <a:lnTo>
                  <a:pt x="506321" y="208727"/>
                </a:lnTo>
                <a:lnTo>
                  <a:pt x="526449" y="255529"/>
                </a:lnTo>
                <a:lnTo>
                  <a:pt x="531639" y="279895"/>
                </a:lnTo>
                <a:lnTo>
                  <a:pt x="533399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5467095" y="2717789"/>
            <a:ext cx="532130" cy="304800"/>
          </a:xfrm>
          <a:custGeom>
            <a:avLst/>
            <a:gdLst/>
            <a:ahLst/>
            <a:cxnLst/>
            <a:rect l="l" t="t" r="r" b="b"/>
            <a:pathLst>
              <a:path w="532129" h="304800">
                <a:moveTo>
                  <a:pt x="531875" y="0"/>
                </a:moveTo>
                <a:lnTo>
                  <a:pt x="524925" y="49270"/>
                </a:lnTo>
                <a:lnTo>
                  <a:pt x="504797" y="96072"/>
                </a:lnTo>
                <a:lnTo>
                  <a:pt x="472581" y="139766"/>
                </a:lnTo>
                <a:lnTo>
                  <a:pt x="429365" y="179710"/>
                </a:lnTo>
                <a:lnTo>
                  <a:pt x="376237" y="215264"/>
                </a:lnTo>
                <a:lnTo>
                  <a:pt x="314285" y="245790"/>
                </a:lnTo>
                <a:lnTo>
                  <a:pt x="244597" y="270647"/>
                </a:lnTo>
                <a:lnTo>
                  <a:pt x="207192" y="280749"/>
                </a:lnTo>
                <a:lnTo>
                  <a:pt x="168261" y="289194"/>
                </a:lnTo>
                <a:lnTo>
                  <a:pt x="127941" y="295901"/>
                </a:lnTo>
                <a:lnTo>
                  <a:pt x="86366" y="300791"/>
                </a:lnTo>
                <a:lnTo>
                  <a:pt x="43674" y="303784"/>
                </a:lnTo>
                <a:lnTo>
                  <a:pt x="0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5467095" y="2412989"/>
            <a:ext cx="0" cy="609600"/>
          </a:xfrm>
          <a:custGeom>
            <a:avLst/>
            <a:gdLst/>
            <a:ahLst/>
            <a:cxnLst/>
            <a:rect l="l" t="t" r="r" b="b"/>
            <a:pathLst>
              <a:path w="0" h="609600">
                <a:moveTo>
                  <a:pt x="0" y="0"/>
                </a:moveTo>
                <a:lnTo>
                  <a:pt x="0" y="6095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5467095" y="1728714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1523" y="0"/>
                </a:lnTo>
                <a:lnTo>
                  <a:pt x="45198" y="1015"/>
                </a:lnTo>
                <a:lnTo>
                  <a:pt x="87890" y="4008"/>
                </a:lnTo>
                <a:lnTo>
                  <a:pt x="129465" y="8898"/>
                </a:lnTo>
                <a:lnTo>
                  <a:pt x="169785" y="15605"/>
                </a:lnTo>
                <a:lnTo>
                  <a:pt x="208716" y="24050"/>
                </a:lnTo>
                <a:lnTo>
                  <a:pt x="246121" y="34152"/>
                </a:lnTo>
                <a:lnTo>
                  <a:pt x="315809" y="59009"/>
                </a:lnTo>
                <a:lnTo>
                  <a:pt x="377761" y="89534"/>
                </a:lnTo>
                <a:lnTo>
                  <a:pt x="430889" y="125089"/>
                </a:lnTo>
                <a:lnTo>
                  <a:pt x="474105" y="165033"/>
                </a:lnTo>
                <a:lnTo>
                  <a:pt x="506321" y="208727"/>
                </a:lnTo>
                <a:lnTo>
                  <a:pt x="526449" y="255529"/>
                </a:lnTo>
                <a:lnTo>
                  <a:pt x="531639" y="279895"/>
                </a:lnTo>
                <a:lnTo>
                  <a:pt x="533399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5467095" y="2031989"/>
            <a:ext cx="532130" cy="304800"/>
          </a:xfrm>
          <a:custGeom>
            <a:avLst/>
            <a:gdLst/>
            <a:ahLst/>
            <a:cxnLst/>
            <a:rect l="l" t="t" r="r" b="b"/>
            <a:pathLst>
              <a:path w="532129" h="304800">
                <a:moveTo>
                  <a:pt x="531875" y="0"/>
                </a:moveTo>
                <a:lnTo>
                  <a:pt x="524925" y="49270"/>
                </a:lnTo>
                <a:lnTo>
                  <a:pt x="504797" y="96072"/>
                </a:lnTo>
                <a:lnTo>
                  <a:pt x="472581" y="139766"/>
                </a:lnTo>
                <a:lnTo>
                  <a:pt x="429365" y="179710"/>
                </a:lnTo>
                <a:lnTo>
                  <a:pt x="376237" y="215264"/>
                </a:lnTo>
                <a:lnTo>
                  <a:pt x="314285" y="245790"/>
                </a:lnTo>
                <a:lnTo>
                  <a:pt x="244597" y="270647"/>
                </a:lnTo>
                <a:lnTo>
                  <a:pt x="207192" y="280749"/>
                </a:lnTo>
                <a:lnTo>
                  <a:pt x="168261" y="289194"/>
                </a:lnTo>
                <a:lnTo>
                  <a:pt x="127941" y="295901"/>
                </a:lnTo>
                <a:lnTo>
                  <a:pt x="86366" y="300791"/>
                </a:lnTo>
                <a:lnTo>
                  <a:pt x="43674" y="303784"/>
                </a:lnTo>
                <a:lnTo>
                  <a:pt x="0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5467095" y="1727189"/>
            <a:ext cx="0" cy="609600"/>
          </a:xfrm>
          <a:custGeom>
            <a:avLst/>
            <a:gdLst/>
            <a:ahLst/>
            <a:cxnLst/>
            <a:rect l="l" t="t" r="r" b="b"/>
            <a:pathLst>
              <a:path w="0" h="609600">
                <a:moveTo>
                  <a:pt x="0" y="0"/>
                </a:moveTo>
                <a:lnTo>
                  <a:pt x="0" y="6095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5467095" y="1042913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1523" y="0"/>
                </a:lnTo>
                <a:lnTo>
                  <a:pt x="45198" y="1015"/>
                </a:lnTo>
                <a:lnTo>
                  <a:pt x="87890" y="4008"/>
                </a:lnTo>
                <a:lnTo>
                  <a:pt x="129465" y="8898"/>
                </a:lnTo>
                <a:lnTo>
                  <a:pt x="169785" y="15605"/>
                </a:lnTo>
                <a:lnTo>
                  <a:pt x="208716" y="24050"/>
                </a:lnTo>
                <a:lnTo>
                  <a:pt x="246121" y="34152"/>
                </a:lnTo>
                <a:lnTo>
                  <a:pt x="315809" y="59009"/>
                </a:lnTo>
                <a:lnTo>
                  <a:pt x="377761" y="89534"/>
                </a:lnTo>
                <a:lnTo>
                  <a:pt x="430889" y="125089"/>
                </a:lnTo>
                <a:lnTo>
                  <a:pt x="474105" y="165033"/>
                </a:lnTo>
                <a:lnTo>
                  <a:pt x="506321" y="208727"/>
                </a:lnTo>
                <a:lnTo>
                  <a:pt x="526449" y="255529"/>
                </a:lnTo>
                <a:lnTo>
                  <a:pt x="531639" y="279895"/>
                </a:lnTo>
                <a:lnTo>
                  <a:pt x="533399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5467095" y="1346189"/>
            <a:ext cx="532130" cy="304800"/>
          </a:xfrm>
          <a:custGeom>
            <a:avLst/>
            <a:gdLst/>
            <a:ahLst/>
            <a:cxnLst/>
            <a:rect l="l" t="t" r="r" b="b"/>
            <a:pathLst>
              <a:path w="532129" h="304800">
                <a:moveTo>
                  <a:pt x="531875" y="0"/>
                </a:moveTo>
                <a:lnTo>
                  <a:pt x="524925" y="49270"/>
                </a:lnTo>
                <a:lnTo>
                  <a:pt x="504797" y="96072"/>
                </a:lnTo>
                <a:lnTo>
                  <a:pt x="472581" y="139766"/>
                </a:lnTo>
                <a:lnTo>
                  <a:pt x="429365" y="179710"/>
                </a:lnTo>
                <a:lnTo>
                  <a:pt x="376237" y="215264"/>
                </a:lnTo>
                <a:lnTo>
                  <a:pt x="314285" y="245790"/>
                </a:lnTo>
                <a:lnTo>
                  <a:pt x="244597" y="270647"/>
                </a:lnTo>
                <a:lnTo>
                  <a:pt x="207192" y="280749"/>
                </a:lnTo>
                <a:lnTo>
                  <a:pt x="168261" y="289194"/>
                </a:lnTo>
                <a:lnTo>
                  <a:pt x="127941" y="295901"/>
                </a:lnTo>
                <a:lnTo>
                  <a:pt x="86366" y="300791"/>
                </a:lnTo>
                <a:lnTo>
                  <a:pt x="43674" y="303784"/>
                </a:lnTo>
                <a:lnTo>
                  <a:pt x="0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5467095" y="1041390"/>
            <a:ext cx="0" cy="609600"/>
          </a:xfrm>
          <a:custGeom>
            <a:avLst/>
            <a:gdLst/>
            <a:ahLst/>
            <a:cxnLst/>
            <a:rect l="l" t="t" r="r" b="b"/>
            <a:pathLst>
              <a:path w="0" h="609600">
                <a:moveTo>
                  <a:pt x="0" y="0"/>
                </a:moveTo>
                <a:lnTo>
                  <a:pt x="0" y="6095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5467095" y="3100313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0"/>
                </a:moveTo>
                <a:lnTo>
                  <a:pt x="1523" y="0"/>
                </a:lnTo>
                <a:lnTo>
                  <a:pt x="45198" y="1015"/>
                </a:lnTo>
                <a:lnTo>
                  <a:pt x="87890" y="4008"/>
                </a:lnTo>
                <a:lnTo>
                  <a:pt x="129465" y="8898"/>
                </a:lnTo>
                <a:lnTo>
                  <a:pt x="169785" y="15605"/>
                </a:lnTo>
                <a:lnTo>
                  <a:pt x="208716" y="24050"/>
                </a:lnTo>
                <a:lnTo>
                  <a:pt x="246121" y="34152"/>
                </a:lnTo>
                <a:lnTo>
                  <a:pt x="315809" y="59009"/>
                </a:lnTo>
                <a:lnTo>
                  <a:pt x="377761" y="89534"/>
                </a:lnTo>
                <a:lnTo>
                  <a:pt x="430889" y="125089"/>
                </a:lnTo>
                <a:lnTo>
                  <a:pt x="474105" y="165033"/>
                </a:lnTo>
                <a:lnTo>
                  <a:pt x="506321" y="208727"/>
                </a:lnTo>
                <a:lnTo>
                  <a:pt x="526449" y="255529"/>
                </a:lnTo>
                <a:lnTo>
                  <a:pt x="531639" y="279895"/>
                </a:lnTo>
                <a:lnTo>
                  <a:pt x="533399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5467095" y="3403589"/>
            <a:ext cx="532130" cy="304800"/>
          </a:xfrm>
          <a:custGeom>
            <a:avLst/>
            <a:gdLst/>
            <a:ahLst/>
            <a:cxnLst/>
            <a:rect l="l" t="t" r="r" b="b"/>
            <a:pathLst>
              <a:path w="532129" h="304800">
                <a:moveTo>
                  <a:pt x="531875" y="0"/>
                </a:moveTo>
                <a:lnTo>
                  <a:pt x="524925" y="49270"/>
                </a:lnTo>
                <a:lnTo>
                  <a:pt x="504797" y="96072"/>
                </a:lnTo>
                <a:lnTo>
                  <a:pt x="472581" y="139766"/>
                </a:lnTo>
                <a:lnTo>
                  <a:pt x="429365" y="179710"/>
                </a:lnTo>
                <a:lnTo>
                  <a:pt x="376237" y="215264"/>
                </a:lnTo>
                <a:lnTo>
                  <a:pt x="314285" y="245790"/>
                </a:lnTo>
                <a:lnTo>
                  <a:pt x="244597" y="270647"/>
                </a:lnTo>
                <a:lnTo>
                  <a:pt x="207192" y="280749"/>
                </a:lnTo>
                <a:lnTo>
                  <a:pt x="168261" y="289194"/>
                </a:lnTo>
                <a:lnTo>
                  <a:pt x="127941" y="295901"/>
                </a:lnTo>
                <a:lnTo>
                  <a:pt x="86366" y="300791"/>
                </a:lnTo>
                <a:lnTo>
                  <a:pt x="43674" y="303784"/>
                </a:lnTo>
                <a:lnTo>
                  <a:pt x="0" y="3047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5467095" y="3098789"/>
            <a:ext cx="0" cy="609600"/>
          </a:xfrm>
          <a:custGeom>
            <a:avLst/>
            <a:gdLst/>
            <a:ahLst/>
            <a:cxnLst/>
            <a:rect l="l" t="t" r="r" b="b"/>
            <a:pathLst>
              <a:path w="0" h="609600">
                <a:moveTo>
                  <a:pt x="0" y="0"/>
                </a:moveTo>
                <a:lnTo>
                  <a:pt x="0" y="609599"/>
                </a:lnTo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 txBox="1"/>
          <p:nvPr/>
        </p:nvSpPr>
        <p:spPr>
          <a:xfrm>
            <a:off x="5545840" y="1875529"/>
            <a:ext cx="16700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5545840" y="2637529"/>
            <a:ext cx="16700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2</a:t>
            </a:r>
            <a:endParaRPr sz="2000">
              <a:latin typeface="Arial"/>
              <a:cs typeface="Arial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5545840" y="3247130"/>
            <a:ext cx="16700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3</a:t>
            </a:r>
            <a:endParaRPr sz="2000">
              <a:latin typeface="Arial"/>
              <a:cs typeface="Arial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5545840" y="1191265"/>
            <a:ext cx="16700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0</a:t>
            </a:r>
            <a:endParaRPr sz="2000">
              <a:latin typeface="Arial"/>
              <a:cs typeface="Arial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4171695" y="1498589"/>
            <a:ext cx="1295400" cy="2362200"/>
          </a:xfrm>
          <a:custGeom>
            <a:avLst/>
            <a:gdLst/>
            <a:ahLst/>
            <a:cxnLst/>
            <a:rect l="l" t="t" r="r" b="b"/>
            <a:pathLst>
              <a:path w="1295400" h="2362200">
                <a:moveTo>
                  <a:pt x="0" y="2362199"/>
                </a:moveTo>
                <a:lnTo>
                  <a:pt x="228599" y="2362199"/>
                </a:lnTo>
                <a:lnTo>
                  <a:pt x="228599" y="0"/>
                </a:lnTo>
                <a:lnTo>
                  <a:pt x="12953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4171695" y="2184389"/>
            <a:ext cx="1295400" cy="2362200"/>
          </a:xfrm>
          <a:custGeom>
            <a:avLst/>
            <a:gdLst/>
            <a:ahLst/>
            <a:cxnLst/>
            <a:rect l="l" t="t" r="r" b="b"/>
            <a:pathLst>
              <a:path w="1295400" h="2362200">
                <a:moveTo>
                  <a:pt x="0" y="2362193"/>
                </a:moveTo>
                <a:lnTo>
                  <a:pt x="533399" y="2362193"/>
                </a:lnTo>
                <a:lnTo>
                  <a:pt x="533399" y="0"/>
                </a:lnTo>
                <a:lnTo>
                  <a:pt x="12953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666495" y="1879589"/>
            <a:ext cx="4800600" cy="0"/>
          </a:xfrm>
          <a:custGeom>
            <a:avLst/>
            <a:gdLst/>
            <a:ahLst/>
            <a:cxnLst/>
            <a:rect l="l" t="t" r="r" b="b"/>
            <a:pathLst>
              <a:path w="4800600" h="0">
                <a:moveTo>
                  <a:pt x="48005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666495" y="1193790"/>
            <a:ext cx="4800600" cy="0"/>
          </a:xfrm>
          <a:custGeom>
            <a:avLst/>
            <a:gdLst/>
            <a:ahLst/>
            <a:cxnLst/>
            <a:rect l="l" t="t" r="r" b="b"/>
            <a:pathLst>
              <a:path w="4800600" h="0">
                <a:moveTo>
                  <a:pt x="4800599" y="0"/>
                </a:move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4171695" y="2870189"/>
            <a:ext cx="1295400" cy="2362200"/>
          </a:xfrm>
          <a:custGeom>
            <a:avLst/>
            <a:gdLst/>
            <a:ahLst/>
            <a:cxnLst/>
            <a:rect l="l" t="t" r="r" b="b"/>
            <a:pathLst>
              <a:path w="1295400" h="2362200">
                <a:moveTo>
                  <a:pt x="0" y="2362193"/>
                </a:moveTo>
                <a:lnTo>
                  <a:pt x="838199" y="2362193"/>
                </a:lnTo>
                <a:lnTo>
                  <a:pt x="838199" y="0"/>
                </a:lnTo>
                <a:lnTo>
                  <a:pt x="12953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4171695" y="3555989"/>
            <a:ext cx="1295400" cy="2362200"/>
          </a:xfrm>
          <a:custGeom>
            <a:avLst/>
            <a:gdLst/>
            <a:ahLst/>
            <a:cxnLst/>
            <a:rect l="l" t="t" r="r" b="b"/>
            <a:pathLst>
              <a:path w="1295400" h="2362200">
                <a:moveTo>
                  <a:pt x="0" y="2362193"/>
                </a:moveTo>
                <a:lnTo>
                  <a:pt x="1142999" y="2362193"/>
                </a:lnTo>
                <a:lnTo>
                  <a:pt x="1142999" y="0"/>
                </a:lnTo>
                <a:lnTo>
                  <a:pt x="12953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7676895" y="2336789"/>
            <a:ext cx="609600" cy="0"/>
          </a:xfrm>
          <a:custGeom>
            <a:avLst/>
            <a:gdLst/>
            <a:ahLst/>
            <a:cxnLst/>
            <a:rect l="l" t="t" r="r" b="b"/>
            <a:pathLst>
              <a:path w="609600" h="0">
                <a:moveTo>
                  <a:pt x="0" y="0"/>
                </a:moveTo>
                <a:lnTo>
                  <a:pt x="6095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6000495" y="1346189"/>
            <a:ext cx="1066800" cy="762000"/>
          </a:xfrm>
          <a:custGeom>
            <a:avLst/>
            <a:gdLst/>
            <a:ahLst/>
            <a:cxnLst/>
            <a:rect l="l" t="t" r="r" b="b"/>
            <a:pathLst>
              <a:path w="1066800" h="762000">
                <a:moveTo>
                  <a:pt x="0" y="0"/>
                </a:moveTo>
                <a:lnTo>
                  <a:pt x="574547" y="0"/>
                </a:lnTo>
                <a:lnTo>
                  <a:pt x="574547" y="761999"/>
                </a:lnTo>
                <a:lnTo>
                  <a:pt x="1066799" y="7619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6000495" y="2031989"/>
            <a:ext cx="1066800" cy="228600"/>
          </a:xfrm>
          <a:custGeom>
            <a:avLst/>
            <a:gdLst/>
            <a:ahLst/>
            <a:cxnLst/>
            <a:rect l="l" t="t" r="r" b="b"/>
            <a:pathLst>
              <a:path w="1066800" h="228600">
                <a:moveTo>
                  <a:pt x="0" y="0"/>
                </a:moveTo>
                <a:lnTo>
                  <a:pt x="304799" y="0"/>
                </a:lnTo>
                <a:lnTo>
                  <a:pt x="304799" y="228599"/>
                </a:lnTo>
                <a:lnTo>
                  <a:pt x="1066799" y="228599"/>
                </a:lnTo>
                <a:lnTo>
                  <a:pt x="990599" y="228599"/>
                </a:lnTo>
                <a:lnTo>
                  <a:pt x="1066799" y="228599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6000495" y="2412989"/>
            <a:ext cx="1066800" cy="304800"/>
          </a:xfrm>
          <a:custGeom>
            <a:avLst/>
            <a:gdLst/>
            <a:ahLst/>
            <a:cxnLst/>
            <a:rect l="l" t="t" r="r" b="b"/>
            <a:pathLst>
              <a:path w="1066800" h="304800">
                <a:moveTo>
                  <a:pt x="0" y="304799"/>
                </a:moveTo>
                <a:lnTo>
                  <a:pt x="304799" y="304799"/>
                </a:lnTo>
                <a:lnTo>
                  <a:pt x="304799" y="0"/>
                </a:lnTo>
                <a:lnTo>
                  <a:pt x="10667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6000495" y="2565389"/>
            <a:ext cx="1066800" cy="838200"/>
          </a:xfrm>
          <a:custGeom>
            <a:avLst/>
            <a:gdLst/>
            <a:ahLst/>
            <a:cxnLst/>
            <a:rect l="l" t="t" r="r" b="b"/>
            <a:pathLst>
              <a:path w="1066800" h="838200">
                <a:moveTo>
                  <a:pt x="0" y="838199"/>
                </a:moveTo>
                <a:lnTo>
                  <a:pt x="574547" y="838199"/>
                </a:lnTo>
                <a:lnTo>
                  <a:pt x="574547" y="0"/>
                </a:lnTo>
                <a:lnTo>
                  <a:pt x="1066799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6838695" y="1882637"/>
            <a:ext cx="862965" cy="460375"/>
          </a:xfrm>
          <a:custGeom>
            <a:avLst/>
            <a:gdLst/>
            <a:ahLst/>
            <a:cxnLst/>
            <a:rect l="l" t="t" r="r" b="b"/>
            <a:pathLst>
              <a:path w="862965" h="460375">
                <a:moveTo>
                  <a:pt x="0" y="0"/>
                </a:moveTo>
                <a:lnTo>
                  <a:pt x="70622" y="1511"/>
                </a:lnTo>
                <a:lnTo>
                  <a:pt x="139695" y="5967"/>
                </a:lnTo>
                <a:lnTo>
                  <a:pt x="206995" y="13249"/>
                </a:lnTo>
                <a:lnTo>
                  <a:pt x="272296" y="23237"/>
                </a:lnTo>
                <a:lnTo>
                  <a:pt x="335375" y="35813"/>
                </a:lnTo>
                <a:lnTo>
                  <a:pt x="396008" y="50858"/>
                </a:lnTo>
                <a:lnTo>
                  <a:pt x="453971" y="68253"/>
                </a:lnTo>
                <a:lnTo>
                  <a:pt x="509040" y="87879"/>
                </a:lnTo>
                <a:lnTo>
                  <a:pt x="560991" y="109618"/>
                </a:lnTo>
                <a:lnTo>
                  <a:pt x="609599" y="133349"/>
                </a:lnTo>
                <a:lnTo>
                  <a:pt x="654642" y="158956"/>
                </a:lnTo>
                <a:lnTo>
                  <a:pt x="695894" y="186318"/>
                </a:lnTo>
                <a:lnTo>
                  <a:pt x="733133" y="215316"/>
                </a:lnTo>
                <a:lnTo>
                  <a:pt x="766133" y="245833"/>
                </a:lnTo>
                <a:lnTo>
                  <a:pt x="794670" y="277748"/>
                </a:lnTo>
                <a:lnTo>
                  <a:pt x="818522" y="310944"/>
                </a:lnTo>
                <a:lnTo>
                  <a:pt x="837463" y="345301"/>
                </a:lnTo>
                <a:lnTo>
                  <a:pt x="859718" y="417024"/>
                </a:lnTo>
                <a:lnTo>
                  <a:pt x="862583" y="454151"/>
                </a:lnTo>
                <a:lnTo>
                  <a:pt x="862583" y="457199"/>
                </a:lnTo>
                <a:lnTo>
                  <a:pt x="862583" y="458723"/>
                </a:lnTo>
                <a:lnTo>
                  <a:pt x="862583" y="460247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6838695" y="2336789"/>
            <a:ext cx="862965" cy="457200"/>
          </a:xfrm>
          <a:custGeom>
            <a:avLst/>
            <a:gdLst/>
            <a:ahLst/>
            <a:cxnLst/>
            <a:rect l="l" t="t" r="r" b="b"/>
            <a:pathLst>
              <a:path w="862965" h="457200">
                <a:moveTo>
                  <a:pt x="0" y="457199"/>
                </a:moveTo>
                <a:lnTo>
                  <a:pt x="70622" y="455687"/>
                </a:lnTo>
                <a:lnTo>
                  <a:pt x="139695" y="451228"/>
                </a:lnTo>
                <a:lnTo>
                  <a:pt x="206995" y="443940"/>
                </a:lnTo>
                <a:lnTo>
                  <a:pt x="272296" y="433937"/>
                </a:lnTo>
                <a:lnTo>
                  <a:pt x="335375" y="421338"/>
                </a:lnTo>
                <a:lnTo>
                  <a:pt x="396008" y="406258"/>
                </a:lnTo>
                <a:lnTo>
                  <a:pt x="453971" y="388815"/>
                </a:lnTo>
                <a:lnTo>
                  <a:pt x="509040" y="369124"/>
                </a:lnTo>
                <a:lnTo>
                  <a:pt x="560991" y="347303"/>
                </a:lnTo>
                <a:lnTo>
                  <a:pt x="609599" y="323468"/>
                </a:lnTo>
                <a:lnTo>
                  <a:pt x="654642" y="297736"/>
                </a:lnTo>
                <a:lnTo>
                  <a:pt x="695894" y="270223"/>
                </a:lnTo>
                <a:lnTo>
                  <a:pt x="733133" y="241046"/>
                </a:lnTo>
                <a:lnTo>
                  <a:pt x="766133" y="210321"/>
                </a:lnTo>
                <a:lnTo>
                  <a:pt x="794670" y="178165"/>
                </a:lnTo>
                <a:lnTo>
                  <a:pt x="818522" y="144694"/>
                </a:lnTo>
                <a:lnTo>
                  <a:pt x="837463" y="110026"/>
                </a:lnTo>
                <a:lnTo>
                  <a:pt x="851269" y="74276"/>
                </a:lnTo>
                <a:lnTo>
                  <a:pt x="859718" y="37562"/>
                </a:lnTo>
                <a:lnTo>
                  <a:pt x="862583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6838695" y="1879589"/>
            <a:ext cx="216535" cy="457200"/>
          </a:xfrm>
          <a:custGeom>
            <a:avLst/>
            <a:gdLst/>
            <a:ahLst/>
            <a:cxnLst/>
            <a:rect l="l" t="t" r="r" b="b"/>
            <a:pathLst>
              <a:path w="216534" h="457200">
                <a:moveTo>
                  <a:pt x="0" y="0"/>
                </a:moveTo>
                <a:lnTo>
                  <a:pt x="51795" y="13259"/>
                </a:lnTo>
                <a:lnTo>
                  <a:pt x="83962" y="35861"/>
                </a:lnTo>
                <a:lnTo>
                  <a:pt x="113707" y="68384"/>
                </a:lnTo>
                <a:lnTo>
                  <a:pt x="140571" y="109896"/>
                </a:lnTo>
                <a:lnTo>
                  <a:pt x="164098" y="159463"/>
                </a:lnTo>
                <a:lnTo>
                  <a:pt x="183830" y="216153"/>
                </a:lnTo>
                <a:lnTo>
                  <a:pt x="199310" y="279034"/>
                </a:lnTo>
                <a:lnTo>
                  <a:pt x="210081" y="347173"/>
                </a:lnTo>
                <a:lnTo>
                  <a:pt x="215686" y="419637"/>
                </a:lnTo>
                <a:lnTo>
                  <a:pt x="216407" y="457199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6838695" y="2336789"/>
            <a:ext cx="216535" cy="457200"/>
          </a:xfrm>
          <a:custGeom>
            <a:avLst/>
            <a:gdLst/>
            <a:ahLst/>
            <a:cxnLst/>
            <a:rect l="l" t="t" r="r" b="b"/>
            <a:pathLst>
              <a:path w="216534" h="457200">
                <a:moveTo>
                  <a:pt x="0" y="457199"/>
                </a:moveTo>
                <a:lnTo>
                  <a:pt x="51795" y="443940"/>
                </a:lnTo>
                <a:lnTo>
                  <a:pt x="83962" y="421338"/>
                </a:lnTo>
                <a:lnTo>
                  <a:pt x="113707" y="388815"/>
                </a:lnTo>
                <a:lnTo>
                  <a:pt x="140571" y="347303"/>
                </a:lnTo>
                <a:lnTo>
                  <a:pt x="164098" y="297736"/>
                </a:lnTo>
                <a:lnTo>
                  <a:pt x="183830" y="241046"/>
                </a:lnTo>
                <a:lnTo>
                  <a:pt x="199310" y="178165"/>
                </a:lnTo>
                <a:lnTo>
                  <a:pt x="210081" y="110026"/>
                </a:lnTo>
                <a:lnTo>
                  <a:pt x="215686" y="37562"/>
                </a:lnTo>
                <a:lnTo>
                  <a:pt x="216407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 txBox="1"/>
          <p:nvPr/>
        </p:nvSpPr>
        <p:spPr>
          <a:xfrm>
            <a:off x="364236" y="3094730"/>
            <a:ext cx="33591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X3</a:t>
            </a:r>
            <a:endParaRPr sz="2000">
              <a:latin typeface="Arial"/>
              <a:cs typeface="Arial"/>
            </a:endParaRPr>
          </a:p>
        </p:txBody>
      </p:sp>
      <p:sp>
        <p:nvSpPr>
          <p:cNvPr id="95" name="object 9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96" name="object 9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  <p:sp>
        <p:nvSpPr>
          <p:cNvPr id="91" name="object 91"/>
          <p:cNvSpPr txBox="1"/>
          <p:nvPr/>
        </p:nvSpPr>
        <p:spPr>
          <a:xfrm>
            <a:off x="364236" y="1723141"/>
            <a:ext cx="33591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X1</a:t>
            </a:r>
            <a:endParaRPr sz="2000">
              <a:latin typeface="Arial"/>
              <a:cs typeface="Arial"/>
            </a:endParaRPr>
          </a:p>
        </p:txBody>
      </p:sp>
      <p:sp>
        <p:nvSpPr>
          <p:cNvPr id="92" name="object 92"/>
          <p:cNvSpPr txBox="1"/>
          <p:nvPr/>
        </p:nvSpPr>
        <p:spPr>
          <a:xfrm>
            <a:off x="364236" y="2408942"/>
            <a:ext cx="33591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X2</a:t>
            </a:r>
            <a:endParaRPr sz="2000">
              <a:latin typeface="Arial"/>
              <a:cs typeface="Arial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364236" y="1037341"/>
            <a:ext cx="335915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X0</a:t>
            </a:r>
            <a:endParaRPr sz="2000">
              <a:latin typeface="Arial"/>
              <a:cs typeface="Arial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8441468" y="2256542"/>
            <a:ext cx="20955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769235">
              <a:lnSpc>
                <a:spcPct val="100000"/>
              </a:lnSpc>
            </a:pPr>
            <a:r>
              <a:rPr dirty="0" spc="-5"/>
              <a:t>Soluzion</a:t>
            </a:r>
            <a:r>
              <a:rPr dirty="0"/>
              <a:t>e</a:t>
            </a:r>
            <a:r>
              <a:rPr dirty="0" spc="-5"/>
              <a:t> </a:t>
            </a:r>
            <a:r>
              <a:rPr dirty="0"/>
              <a:t>2</a:t>
            </a:r>
          </a:p>
        </p:txBody>
      </p:sp>
      <p:sp>
        <p:nvSpPr>
          <p:cNvPr id="3" name="object 3"/>
          <p:cNvSpPr/>
          <p:nvPr/>
        </p:nvSpPr>
        <p:spPr>
          <a:xfrm>
            <a:off x="1657095" y="2108189"/>
            <a:ext cx="1524000" cy="0"/>
          </a:xfrm>
          <a:custGeom>
            <a:avLst/>
            <a:gdLst/>
            <a:ahLst/>
            <a:cxnLst/>
            <a:rect l="l" t="t" r="r" b="b"/>
            <a:pathLst>
              <a:path w="1524000" h="0">
                <a:moveTo>
                  <a:pt x="152399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4247895" y="210818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70" h="0">
                <a:moveTo>
                  <a:pt x="47091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491991" y="1879589"/>
            <a:ext cx="405765" cy="457200"/>
          </a:xfrm>
          <a:custGeom>
            <a:avLst/>
            <a:gdLst/>
            <a:ahLst/>
            <a:cxnLst/>
            <a:rect l="l" t="t" r="r" b="b"/>
            <a:pathLst>
              <a:path w="405764" h="457200">
                <a:moveTo>
                  <a:pt x="405383" y="228599"/>
                </a:moveTo>
                <a:lnTo>
                  <a:pt x="0" y="0"/>
                </a:lnTo>
                <a:lnTo>
                  <a:pt x="0" y="457199"/>
                </a:lnTo>
                <a:lnTo>
                  <a:pt x="405383" y="228599"/>
                </a:lnTo>
                <a:close/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181095" y="2108189"/>
            <a:ext cx="311150" cy="0"/>
          </a:xfrm>
          <a:custGeom>
            <a:avLst/>
            <a:gdLst/>
            <a:ahLst/>
            <a:cxnLst/>
            <a:rect l="l" t="t" r="r" b="b"/>
            <a:pathLst>
              <a:path w="311150" h="0">
                <a:moveTo>
                  <a:pt x="31089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866895" y="2108189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45719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638295" y="2260589"/>
            <a:ext cx="0" cy="311150"/>
          </a:xfrm>
          <a:custGeom>
            <a:avLst/>
            <a:gdLst/>
            <a:ahLst/>
            <a:cxnLst/>
            <a:rect l="l" t="t" r="r" b="b"/>
            <a:pathLst>
              <a:path w="0" h="311150">
                <a:moveTo>
                  <a:pt x="0" y="310895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177791" y="2412989"/>
            <a:ext cx="405765" cy="457200"/>
          </a:xfrm>
          <a:custGeom>
            <a:avLst/>
            <a:gdLst/>
            <a:ahLst/>
            <a:cxnLst/>
            <a:rect l="l" t="t" r="r" b="b"/>
            <a:pathLst>
              <a:path w="405764" h="457200">
                <a:moveTo>
                  <a:pt x="405383" y="228599"/>
                </a:moveTo>
                <a:lnTo>
                  <a:pt x="0" y="0"/>
                </a:lnTo>
                <a:lnTo>
                  <a:pt x="0" y="457199"/>
                </a:lnTo>
                <a:lnTo>
                  <a:pt x="405383" y="228599"/>
                </a:lnTo>
                <a:close/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866895" y="2641589"/>
            <a:ext cx="311150" cy="0"/>
          </a:xfrm>
          <a:custGeom>
            <a:avLst/>
            <a:gdLst/>
            <a:ahLst/>
            <a:cxnLst/>
            <a:rect l="l" t="t" r="r" b="b"/>
            <a:pathLst>
              <a:path w="311150" h="0">
                <a:moveTo>
                  <a:pt x="31089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552695" y="2641589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45719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4324095" y="2793989"/>
            <a:ext cx="0" cy="311150"/>
          </a:xfrm>
          <a:custGeom>
            <a:avLst/>
            <a:gdLst/>
            <a:ahLst/>
            <a:cxnLst/>
            <a:rect l="l" t="t" r="r" b="b"/>
            <a:pathLst>
              <a:path w="0" h="311150">
                <a:moveTo>
                  <a:pt x="0" y="310895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863591" y="3022589"/>
            <a:ext cx="405765" cy="457200"/>
          </a:xfrm>
          <a:custGeom>
            <a:avLst/>
            <a:gdLst/>
            <a:ahLst/>
            <a:cxnLst/>
            <a:rect l="l" t="t" r="r" b="b"/>
            <a:pathLst>
              <a:path w="405764" h="457200">
                <a:moveTo>
                  <a:pt x="405383" y="228599"/>
                </a:moveTo>
                <a:lnTo>
                  <a:pt x="0" y="0"/>
                </a:lnTo>
                <a:lnTo>
                  <a:pt x="0" y="457199"/>
                </a:lnTo>
                <a:lnTo>
                  <a:pt x="405383" y="228599"/>
                </a:lnTo>
                <a:close/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552695" y="3251189"/>
            <a:ext cx="311150" cy="0"/>
          </a:xfrm>
          <a:custGeom>
            <a:avLst/>
            <a:gdLst/>
            <a:ahLst/>
            <a:cxnLst/>
            <a:rect l="l" t="t" r="r" b="b"/>
            <a:pathLst>
              <a:path w="311150" h="0">
                <a:moveTo>
                  <a:pt x="31089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238495" y="3251189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45719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009895" y="3403589"/>
            <a:ext cx="0" cy="311150"/>
          </a:xfrm>
          <a:custGeom>
            <a:avLst/>
            <a:gdLst/>
            <a:ahLst/>
            <a:cxnLst/>
            <a:rect l="l" t="t" r="r" b="b"/>
            <a:pathLst>
              <a:path w="0" h="311150">
                <a:moveTo>
                  <a:pt x="0" y="310895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5625591" y="3632189"/>
            <a:ext cx="405765" cy="457200"/>
          </a:xfrm>
          <a:custGeom>
            <a:avLst/>
            <a:gdLst/>
            <a:ahLst/>
            <a:cxnLst/>
            <a:rect l="l" t="t" r="r" b="b"/>
            <a:pathLst>
              <a:path w="405764" h="457200">
                <a:moveTo>
                  <a:pt x="405383" y="228599"/>
                </a:moveTo>
                <a:lnTo>
                  <a:pt x="0" y="0"/>
                </a:lnTo>
                <a:lnTo>
                  <a:pt x="0" y="457199"/>
                </a:lnTo>
                <a:lnTo>
                  <a:pt x="405383" y="228599"/>
                </a:lnTo>
                <a:close/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314695" y="3860789"/>
            <a:ext cx="311150" cy="0"/>
          </a:xfrm>
          <a:custGeom>
            <a:avLst/>
            <a:gdLst/>
            <a:ahLst/>
            <a:cxnLst/>
            <a:rect l="l" t="t" r="r" b="b"/>
            <a:pathLst>
              <a:path w="311150" h="0">
                <a:moveTo>
                  <a:pt x="31089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6000495" y="3860789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45719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5771895" y="4013189"/>
            <a:ext cx="0" cy="311150"/>
          </a:xfrm>
          <a:custGeom>
            <a:avLst/>
            <a:gdLst/>
            <a:ahLst/>
            <a:cxnLst/>
            <a:rect l="l" t="t" r="r" b="b"/>
            <a:pathLst>
              <a:path w="0" h="311150">
                <a:moveTo>
                  <a:pt x="0" y="310889"/>
                </a:moveTo>
                <a:lnTo>
                  <a:pt x="0" y="0"/>
                </a:lnTo>
              </a:path>
            </a:pathLst>
          </a:custGeom>
          <a:ln w="38099">
            <a:solidFill>
              <a:srgbClr val="CB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6381495" y="386078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70" h="0">
                <a:moveTo>
                  <a:pt x="47091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933695" y="2641589"/>
            <a:ext cx="2209800" cy="0"/>
          </a:xfrm>
          <a:custGeom>
            <a:avLst/>
            <a:gdLst/>
            <a:ahLst/>
            <a:cxnLst/>
            <a:rect l="l" t="t" r="r" b="b"/>
            <a:pathLst>
              <a:path w="2209800" h="0">
                <a:moveTo>
                  <a:pt x="220979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1657095" y="2641589"/>
            <a:ext cx="2223770" cy="0"/>
          </a:xfrm>
          <a:custGeom>
            <a:avLst/>
            <a:gdLst/>
            <a:ahLst/>
            <a:cxnLst/>
            <a:rect l="l" t="t" r="r" b="b"/>
            <a:pathLst>
              <a:path w="2223770" h="0">
                <a:moveTo>
                  <a:pt x="222351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695695" y="3251189"/>
            <a:ext cx="1447800" cy="0"/>
          </a:xfrm>
          <a:custGeom>
            <a:avLst/>
            <a:gdLst/>
            <a:ahLst/>
            <a:cxnLst/>
            <a:rect l="l" t="t" r="r" b="b"/>
            <a:pathLst>
              <a:path w="1447800" h="0">
                <a:moveTo>
                  <a:pt x="144779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657095" y="3251189"/>
            <a:ext cx="2909570" cy="0"/>
          </a:xfrm>
          <a:custGeom>
            <a:avLst/>
            <a:gdLst/>
            <a:ahLst/>
            <a:cxnLst/>
            <a:rect l="l" t="t" r="r" b="b"/>
            <a:pathLst>
              <a:path w="2909570" h="0">
                <a:moveTo>
                  <a:pt x="290931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1657095" y="3860789"/>
            <a:ext cx="3671570" cy="0"/>
          </a:xfrm>
          <a:custGeom>
            <a:avLst/>
            <a:gdLst/>
            <a:ahLst/>
            <a:cxnLst/>
            <a:rect l="l" t="t" r="r" b="b"/>
            <a:pathLst>
              <a:path w="3671570" h="0">
                <a:moveTo>
                  <a:pt x="367131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4705095" y="2108189"/>
            <a:ext cx="2438400" cy="1752600"/>
          </a:xfrm>
          <a:custGeom>
            <a:avLst/>
            <a:gdLst/>
            <a:ahLst/>
            <a:cxnLst/>
            <a:rect l="l" t="t" r="r" b="b"/>
            <a:pathLst>
              <a:path w="2438400" h="1752600">
                <a:moveTo>
                  <a:pt x="0" y="0"/>
                </a:moveTo>
                <a:lnTo>
                  <a:pt x="2438399" y="0"/>
                </a:lnTo>
                <a:lnTo>
                  <a:pt x="2438399" y="1752599"/>
                </a:lnTo>
                <a:lnTo>
                  <a:pt x="2057399" y="175259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7143495" y="294638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70" h="0">
                <a:moveTo>
                  <a:pt x="470915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3257295" y="4546583"/>
            <a:ext cx="2895600" cy="838200"/>
          </a:xfrm>
          <a:custGeom>
            <a:avLst/>
            <a:gdLst/>
            <a:ahLst/>
            <a:cxnLst/>
            <a:rect l="l" t="t" r="r" b="b"/>
            <a:pathLst>
              <a:path w="2895600" h="838200">
                <a:moveTo>
                  <a:pt x="0" y="838199"/>
                </a:moveTo>
                <a:lnTo>
                  <a:pt x="2895599" y="838199"/>
                </a:lnTo>
                <a:lnTo>
                  <a:pt x="2895599" y="0"/>
                </a:lnTo>
                <a:lnTo>
                  <a:pt x="0" y="0"/>
                </a:lnTo>
                <a:lnTo>
                  <a:pt x="0" y="8381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3257295" y="4546583"/>
            <a:ext cx="2895600" cy="838200"/>
          </a:xfrm>
          <a:custGeom>
            <a:avLst/>
            <a:gdLst/>
            <a:ahLst/>
            <a:cxnLst/>
            <a:rect l="l" t="t" r="r" b="b"/>
            <a:pathLst>
              <a:path w="2895600" h="838200">
                <a:moveTo>
                  <a:pt x="0" y="838199"/>
                </a:moveTo>
                <a:lnTo>
                  <a:pt x="2895599" y="838199"/>
                </a:lnTo>
                <a:lnTo>
                  <a:pt x="2895599" y="0"/>
                </a:lnTo>
                <a:lnTo>
                  <a:pt x="0" y="0"/>
                </a:lnTo>
                <a:lnTo>
                  <a:pt x="0" y="838199"/>
                </a:lnTo>
                <a:close/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3657603" y="4830261"/>
            <a:ext cx="209613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2400" spc="10">
                <a:solidFill>
                  <a:srgbClr val="FF0000"/>
                </a:solidFill>
                <a:latin typeface="Arial"/>
                <a:cs typeface="Arial"/>
              </a:rPr>
              <a:t>c</a:t>
            </a:r>
            <a:r>
              <a:rPr dirty="0" sz="2400" spc="-5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dirty="0" sz="2400">
                <a:solidFill>
                  <a:srgbClr val="FF0000"/>
                </a:solidFill>
                <a:latin typeface="Arial"/>
                <a:cs typeface="Arial"/>
              </a:rPr>
              <a:t>ded 2 to 4</a:t>
            </a:r>
            <a:endParaRPr sz="24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5771895" y="4165583"/>
            <a:ext cx="0" cy="381000"/>
          </a:xfrm>
          <a:custGeom>
            <a:avLst/>
            <a:gdLst/>
            <a:ahLst/>
            <a:cxnLst/>
            <a:rect l="l" t="t" r="r" b="b"/>
            <a:pathLst>
              <a:path w="0" h="381000">
                <a:moveTo>
                  <a:pt x="0" y="380999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5009895" y="3708389"/>
            <a:ext cx="0" cy="838200"/>
          </a:xfrm>
          <a:custGeom>
            <a:avLst/>
            <a:gdLst/>
            <a:ahLst/>
            <a:cxnLst/>
            <a:rect l="l" t="t" r="r" b="b"/>
            <a:pathLst>
              <a:path w="0" h="838200">
                <a:moveTo>
                  <a:pt x="0" y="838193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4324095" y="3098789"/>
            <a:ext cx="0" cy="1447800"/>
          </a:xfrm>
          <a:custGeom>
            <a:avLst/>
            <a:gdLst/>
            <a:ahLst/>
            <a:cxnLst/>
            <a:rect l="l" t="t" r="r" b="b"/>
            <a:pathLst>
              <a:path w="0" h="1447800">
                <a:moveTo>
                  <a:pt x="0" y="1447793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3638295" y="2565389"/>
            <a:ext cx="0" cy="1981200"/>
          </a:xfrm>
          <a:custGeom>
            <a:avLst/>
            <a:gdLst/>
            <a:ahLst/>
            <a:cxnLst/>
            <a:rect l="l" t="t" r="r" b="b"/>
            <a:pathLst>
              <a:path w="0" h="1981200">
                <a:moveTo>
                  <a:pt x="0" y="1981193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419095" y="4698983"/>
            <a:ext cx="670560" cy="0"/>
          </a:xfrm>
          <a:custGeom>
            <a:avLst/>
            <a:gdLst/>
            <a:ahLst/>
            <a:cxnLst/>
            <a:rect l="l" t="t" r="r" b="b"/>
            <a:pathLst>
              <a:path w="670560" h="0">
                <a:moveTo>
                  <a:pt x="67055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3086607" y="4613639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2419095" y="5232383"/>
            <a:ext cx="670560" cy="0"/>
          </a:xfrm>
          <a:custGeom>
            <a:avLst/>
            <a:gdLst/>
            <a:ahLst/>
            <a:cxnLst/>
            <a:rect l="l" t="t" r="r" b="b"/>
            <a:pathLst>
              <a:path w="670560" h="0">
                <a:moveTo>
                  <a:pt x="67055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3086607" y="5147039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 txBox="1"/>
          <p:nvPr/>
        </p:nvSpPr>
        <p:spPr>
          <a:xfrm>
            <a:off x="1207009" y="1972759"/>
            <a:ext cx="6718300" cy="2082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6325870">
              <a:lnSpc>
                <a:spcPct val="145800"/>
              </a:lnSpc>
            </a:pPr>
            <a:r>
              <a:rPr dirty="0" sz="2400" spc="-5">
                <a:solidFill>
                  <a:srgbClr val="FFFF00"/>
                </a:solidFill>
                <a:latin typeface="Arial"/>
                <a:cs typeface="Arial"/>
              </a:rPr>
              <a:t>X0 X1</a:t>
            </a:r>
            <a:endParaRPr sz="2400">
              <a:latin typeface="Arial"/>
              <a:cs typeface="Arial"/>
            </a:endParaRPr>
          </a:p>
          <a:p>
            <a:pPr marL="12700" indent="6471920">
              <a:lnSpc>
                <a:spcPts val="24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2400" spc="-5">
                <a:solidFill>
                  <a:srgbClr val="FFFF00"/>
                </a:solidFill>
                <a:latin typeface="Arial"/>
                <a:cs typeface="Arial"/>
              </a:rPr>
              <a:t>X2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320"/>
              </a:spcBef>
            </a:pPr>
            <a:r>
              <a:rPr dirty="0" sz="2400" spc="-5">
                <a:solidFill>
                  <a:srgbClr val="FFFF00"/>
                </a:solidFill>
                <a:latin typeface="Arial"/>
                <a:cs typeface="Arial"/>
              </a:rPr>
              <a:t>X3</a:t>
            </a:r>
            <a:endParaRPr sz="24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040638" y="4563560"/>
            <a:ext cx="229235" cy="863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458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A B</a:t>
            </a:r>
            <a:endParaRPr sz="24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7066855" y="25642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5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7066855" y="28690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5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7066855" y="3173804"/>
            <a:ext cx="151765" cy="152400"/>
          </a:xfrm>
          <a:custGeom>
            <a:avLst/>
            <a:gdLst/>
            <a:ahLst/>
            <a:cxnLst/>
            <a:rect l="l" t="t" r="r" b="b"/>
            <a:pathLst>
              <a:path w="151765" h="152400">
                <a:moveTo>
                  <a:pt x="82343" y="0"/>
                </a:moveTo>
                <a:lnTo>
                  <a:pt x="38860" y="10565"/>
                </a:lnTo>
                <a:lnTo>
                  <a:pt x="9398" y="38479"/>
                </a:lnTo>
                <a:lnTo>
                  <a:pt x="0" y="63418"/>
                </a:lnTo>
                <a:lnTo>
                  <a:pt x="875" y="80111"/>
                </a:lnTo>
                <a:lnTo>
                  <a:pt x="16402" y="121157"/>
                </a:lnTo>
                <a:lnTo>
                  <a:pt x="46514" y="146037"/>
                </a:lnTo>
                <a:lnTo>
                  <a:pt x="71664" y="151978"/>
                </a:lnTo>
                <a:lnTo>
                  <a:pt x="87065" y="150654"/>
                </a:lnTo>
                <a:lnTo>
                  <a:pt x="125337" y="132567"/>
                </a:lnTo>
                <a:lnTo>
                  <a:pt x="147686" y="98900"/>
                </a:lnTo>
                <a:lnTo>
                  <a:pt x="151316" y="75861"/>
                </a:lnTo>
                <a:lnTo>
                  <a:pt x="149959" y="61614"/>
                </a:lnTo>
                <a:lnTo>
                  <a:pt x="131518" y="24766"/>
                </a:lnTo>
                <a:lnTo>
                  <a:pt x="96553" y="2728"/>
                </a:lnTo>
                <a:lnTo>
                  <a:pt x="82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46" name="object 4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536700">
              <a:lnSpc>
                <a:spcPts val="4285"/>
              </a:lnSpc>
            </a:pPr>
            <a:r>
              <a:rPr dirty="0"/>
              <a:t>Interpretazione</a:t>
            </a:r>
            <a:r>
              <a:rPr dirty="0" spc="-5"/>
              <a:t> </a:t>
            </a:r>
            <a:r>
              <a:rPr dirty="0"/>
              <a:t>diversa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7680959" cy="8629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ingressi,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X0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–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X3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variabili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ts val="276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Prim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8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casi</a:t>
            </a:r>
            <a:endParaRPr baseline="2314" sz="3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825491" y="3388349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223255" y="3388349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538467" y="3388349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 h="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936231" y="3388349"/>
            <a:ext cx="181610" cy="0"/>
          </a:xfrm>
          <a:custGeom>
            <a:avLst/>
            <a:gdLst/>
            <a:ahLst/>
            <a:cxnLst/>
            <a:rect l="l" t="t" r="r" b="b"/>
            <a:pathLst>
              <a:path w="181609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825491" y="3754110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538467" y="3754110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 h="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380483" y="4121393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778247" y="4121393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270500" y="4121393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722871" y="4121393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 h="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223255" y="4487147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6936231" y="4487147"/>
            <a:ext cx="181610" cy="0"/>
          </a:xfrm>
          <a:custGeom>
            <a:avLst/>
            <a:gdLst/>
            <a:ahLst/>
            <a:cxnLst/>
            <a:rect l="l" t="t" r="r" b="b"/>
            <a:pathLst>
              <a:path w="181609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778247" y="4854431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5270500" y="4854431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668263" y="4854431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6738111" y="4854431"/>
            <a:ext cx="181610" cy="0"/>
          </a:xfrm>
          <a:custGeom>
            <a:avLst/>
            <a:gdLst/>
            <a:ahLst/>
            <a:cxnLst/>
            <a:rect l="l" t="t" r="r" b="b"/>
            <a:pathLst>
              <a:path w="181609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4778247" y="5220191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5270500" y="5220191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3937000" y="5587475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 h="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4333239" y="5587475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4825491" y="5587475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113271" y="5587475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6538467" y="5587475"/>
            <a:ext cx="579120" cy="0"/>
          </a:xfrm>
          <a:custGeom>
            <a:avLst/>
            <a:gdLst/>
            <a:ahLst/>
            <a:cxnLst/>
            <a:rect l="l" t="t" r="r" b="b"/>
            <a:pathLst>
              <a:path w="579120" h="0">
                <a:moveTo>
                  <a:pt x="0" y="0"/>
                </a:moveTo>
                <a:lnTo>
                  <a:pt x="579119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1568703" y="3014969"/>
            <a:ext cx="5640705" cy="0"/>
          </a:xfrm>
          <a:custGeom>
            <a:avLst/>
            <a:gdLst/>
            <a:ahLst/>
            <a:cxnLst/>
            <a:rect l="l" t="t" r="r" b="b"/>
            <a:pathLst>
              <a:path w="5640705" h="0">
                <a:moveTo>
                  <a:pt x="0" y="0"/>
                </a:moveTo>
                <a:lnTo>
                  <a:pt x="5640323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378447" y="2705598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378447" y="3030210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378447" y="3356345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378447" y="3680957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378447" y="3844025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378447" y="4168631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378447" y="4493243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378447" y="4819379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378447" y="4980923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378447" y="5307059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6378447" y="5631671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41" name="object 4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  <p:graphicFrame>
        <p:nvGraphicFramePr>
          <p:cNvPr id="39" name="object 39"/>
          <p:cNvGraphicFramePr>
            <a:graphicFrameLocks noGrp="1"/>
          </p:cNvGraphicFramePr>
          <p:nvPr/>
        </p:nvGraphicFramePr>
        <p:xfrm>
          <a:off x="1516887" y="2641583"/>
          <a:ext cx="5767070" cy="3302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3567"/>
                <a:gridCol w="501781"/>
                <a:gridCol w="502926"/>
                <a:gridCol w="495300"/>
                <a:gridCol w="494907"/>
                <a:gridCol w="2513075"/>
                <a:gridCol w="905255"/>
              </a:tblGrid>
              <a:tr h="327666">
                <a:tc>
                  <a:txBody>
                    <a:bodyPr/>
                    <a:lstStyle/>
                    <a:p>
                      <a:pPr marL="444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N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X3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X2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X1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X0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U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6510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U'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87095">
                <a:tc>
                  <a:txBody>
                    <a:bodyPr/>
                    <a:lstStyle/>
                    <a:p>
                      <a:pPr marL="3492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5080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24611">
                <a:tc>
                  <a:txBody>
                    <a:bodyPr/>
                    <a:lstStyle/>
                    <a:p>
                      <a:pPr marL="31750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91847">
                <a:tc>
                  <a:txBody>
                    <a:bodyPr/>
                    <a:lstStyle/>
                    <a:p>
                      <a:pPr marL="38100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2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61002">
                <a:tc>
                  <a:txBody>
                    <a:bodyPr/>
                    <a:lstStyle/>
                    <a:p>
                      <a:pPr marL="38100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3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04190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85571">
                <a:tc>
                  <a:txBody>
                    <a:bodyPr/>
                    <a:lstStyle/>
                    <a:p>
                      <a:pPr marL="38100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4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53743">
                <a:tc>
                  <a:txBody>
                    <a:bodyPr/>
                    <a:lstStyle/>
                    <a:p>
                      <a:pPr marL="3492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5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04190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66516">
                <a:tc>
                  <a:txBody>
                    <a:bodyPr/>
                    <a:lstStyle/>
                    <a:p>
                      <a:pPr marL="34925">
                        <a:lnSpc>
                          <a:spcPts val="26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6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ts val="26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ts val="26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6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04190">
                        <a:lnSpc>
                          <a:spcPts val="26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ts val="26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</a:t>
                      </a:r>
                      <a:r>
                        <a:rPr dirty="0" sz="2400" spc="-1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404452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7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536700">
              <a:lnSpc>
                <a:spcPts val="4285"/>
              </a:lnSpc>
            </a:pPr>
            <a:r>
              <a:rPr dirty="0"/>
              <a:t>Interpretazione</a:t>
            </a:r>
            <a:r>
              <a:rPr dirty="0" spc="-5"/>
              <a:t> </a:t>
            </a:r>
            <a:r>
              <a:rPr dirty="0"/>
              <a:t>diversa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7680959" cy="8629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ingressi,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X0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–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X3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variabili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ts val="276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Second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8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casi</a:t>
            </a:r>
            <a:endParaRPr baseline="2314" sz="3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270500" y="3388349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668263" y="3388349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448551" y="3388349"/>
            <a:ext cx="760730" cy="0"/>
          </a:xfrm>
          <a:custGeom>
            <a:avLst/>
            <a:gdLst/>
            <a:ahLst/>
            <a:cxnLst/>
            <a:rect l="l" t="t" r="r" b="b"/>
            <a:pathLst>
              <a:path w="760729" h="0">
                <a:moveTo>
                  <a:pt x="0" y="0"/>
                </a:moveTo>
                <a:lnTo>
                  <a:pt x="76047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270500" y="3754110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825491" y="4121393"/>
            <a:ext cx="212090" cy="0"/>
          </a:xfrm>
          <a:custGeom>
            <a:avLst/>
            <a:gdLst/>
            <a:ahLst/>
            <a:cxnLst/>
            <a:rect l="l" t="t" r="r" b="b"/>
            <a:pathLst>
              <a:path w="212089" h="0">
                <a:moveTo>
                  <a:pt x="0" y="0"/>
                </a:moveTo>
                <a:lnTo>
                  <a:pt x="21183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715507" y="4121393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 h="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113271" y="4121393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477507" y="4121393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 h="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668263" y="4487147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223255" y="4854431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715507" y="4854431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 h="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6113271" y="4854431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6998715" y="4854431"/>
            <a:ext cx="181610" cy="0"/>
          </a:xfrm>
          <a:custGeom>
            <a:avLst/>
            <a:gdLst/>
            <a:ahLst/>
            <a:cxnLst/>
            <a:rect l="l" t="t" r="r" b="b"/>
            <a:pathLst>
              <a:path w="181609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5223255" y="5220191"/>
            <a:ext cx="181610" cy="0"/>
          </a:xfrm>
          <a:custGeom>
            <a:avLst/>
            <a:gdLst/>
            <a:ahLst/>
            <a:cxnLst/>
            <a:rect l="l" t="t" r="r" b="b"/>
            <a:pathLst>
              <a:path w="181610" h="0">
                <a:moveTo>
                  <a:pt x="0" y="0"/>
                </a:moveTo>
                <a:lnTo>
                  <a:pt x="181355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715507" y="5220191"/>
            <a:ext cx="210820" cy="0"/>
          </a:xfrm>
          <a:custGeom>
            <a:avLst/>
            <a:gdLst/>
            <a:ahLst/>
            <a:cxnLst/>
            <a:rect l="l" t="t" r="r" b="b"/>
            <a:pathLst>
              <a:path w="210820" h="0">
                <a:moveTo>
                  <a:pt x="0" y="0"/>
                </a:moveTo>
                <a:lnTo>
                  <a:pt x="210311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568703" y="3014969"/>
            <a:ext cx="5640705" cy="0"/>
          </a:xfrm>
          <a:custGeom>
            <a:avLst/>
            <a:gdLst/>
            <a:ahLst/>
            <a:cxnLst/>
            <a:rect l="l" t="t" r="r" b="b"/>
            <a:pathLst>
              <a:path w="5640705" h="0">
                <a:moveTo>
                  <a:pt x="0" y="0"/>
                </a:moveTo>
                <a:lnTo>
                  <a:pt x="5640323" y="0"/>
                </a:lnTo>
              </a:path>
            </a:pathLst>
          </a:custGeom>
          <a:ln w="12674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6378447" y="2705598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6378447" y="3030210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6378447" y="3356345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6378447" y="3680957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6378447" y="3844025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378447" y="4168631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6378447" y="4493243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378447" y="4819379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378447" y="4980923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378447" y="5307059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378447" y="5631671"/>
            <a:ext cx="0" cy="102235"/>
          </a:xfrm>
          <a:custGeom>
            <a:avLst/>
            <a:gdLst/>
            <a:ahLst/>
            <a:cxnLst/>
            <a:rect l="l" t="t" r="r" b="b"/>
            <a:pathLst>
              <a:path w="0" h="102235">
                <a:moveTo>
                  <a:pt x="0" y="0"/>
                </a:moveTo>
                <a:lnTo>
                  <a:pt x="0" y="102107"/>
                </a:lnTo>
              </a:path>
            </a:pathLst>
          </a:custGeom>
          <a:ln w="12674">
            <a:solidFill>
              <a:srgbClr val="000000"/>
            </a:solidFill>
            <a:prstDash val="lgDash"/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33" name="object 3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1516887" y="2641583"/>
          <a:ext cx="5767070" cy="33026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3567"/>
                <a:gridCol w="501664"/>
                <a:gridCol w="502920"/>
                <a:gridCol w="495300"/>
                <a:gridCol w="495030"/>
                <a:gridCol w="2513075"/>
                <a:gridCol w="905255"/>
              </a:tblGrid>
              <a:tr h="327666">
                <a:tc>
                  <a:txBody>
                    <a:bodyPr/>
                    <a:lstStyle/>
                    <a:p>
                      <a:pPr marL="444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N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X3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X2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X1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X0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U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6510">
                        <a:lnSpc>
                          <a:spcPts val="263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U'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87095">
                <a:tc>
                  <a:txBody>
                    <a:bodyPr/>
                    <a:lstStyle/>
                    <a:p>
                      <a:pPr marL="31750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8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ts val="279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24611">
                <a:tc>
                  <a:txBody>
                    <a:bodyPr/>
                    <a:lstStyle/>
                    <a:p>
                      <a:pPr marL="31750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9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04190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ts val="246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</a:t>
                      </a:r>
                      <a:r>
                        <a:rPr dirty="0" sz="2400" spc="-1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91848">
                <a:tc>
                  <a:txBody>
                    <a:bodyPr/>
                    <a:lstStyle/>
                    <a:p>
                      <a:pPr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04190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571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61001">
                <a:tc>
                  <a:txBody>
                    <a:bodyPr/>
                    <a:lstStyle/>
                    <a:p>
                      <a:pPr marL="1333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61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85571">
                <a:tc>
                  <a:txBody>
                    <a:bodyPr/>
                    <a:lstStyle/>
                    <a:p>
                      <a:pPr marL="8890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C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04190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7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53743">
                <a:tc>
                  <a:txBody>
                    <a:bodyPr/>
                    <a:lstStyle/>
                    <a:p>
                      <a:pPr marL="1270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D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ts val="2665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97588">
                <a:tc>
                  <a:txBody>
                    <a:bodyPr/>
                    <a:lstStyle/>
                    <a:p>
                      <a:pPr marL="16510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065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0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2400" spc="-1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</a:t>
                      </a:r>
                      <a:r>
                        <a:rPr dirty="0" sz="2400" spc="-2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Symbol"/>
                          <a:cs typeface="Symbol"/>
                        </a:rPr>
                        <a:t></a:t>
                      </a:r>
                      <a:r>
                        <a:rPr dirty="0" sz="2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2400">
                          <a:latin typeface="Times New Roman"/>
                          <a:cs typeface="Times New Roman"/>
                        </a:rPr>
                        <a:t>B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  <a:tr h="373379"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F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6700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674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1430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674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2400">
                          <a:latin typeface="Times New Roman"/>
                          <a:cs typeface="Times New Roman"/>
                        </a:rPr>
                        <a:t>1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562100">
              <a:lnSpc>
                <a:spcPct val="100000"/>
              </a:lnSpc>
            </a:pPr>
            <a:r>
              <a:rPr dirty="0" spc="-5"/>
              <a:t>Blocc</a:t>
            </a:r>
            <a:r>
              <a:rPr dirty="0"/>
              <a:t>o</a:t>
            </a:r>
            <a:r>
              <a:rPr dirty="0" spc="-5"/>
              <a:t> </a:t>
            </a:r>
            <a:r>
              <a:rPr dirty="0" spc="-5"/>
              <a:t>programmabile</a:t>
            </a:r>
          </a:p>
        </p:txBody>
      </p:sp>
      <p:sp>
        <p:nvSpPr>
          <p:cNvPr id="3" name="object 3"/>
          <p:cNvSpPr/>
          <p:nvPr/>
        </p:nvSpPr>
        <p:spPr>
          <a:xfrm>
            <a:off x="5582919" y="27939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59435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174231" y="27086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19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201919" y="4257023"/>
            <a:ext cx="0" cy="594360"/>
          </a:xfrm>
          <a:custGeom>
            <a:avLst/>
            <a:gdLst/>
            <a:ahLst/>
            <a:cxnLst/>
            <a:rect l="l" t="t" r="r" b="b"/>
            <a:pathLst>
              <a:path w="0" h="594360">
                <a:moveTo>
                  <a:pt x="0" y="0"/>
                </a:moveTo>
                <a:lnTo>
                  <a:pt x="0" y="5943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116575" y="40893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05"/>
                </a:lnTo>
                <a:lnTo>
                  <a:pt x="172211" y="172205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744719" y="4257023"/>
            <a:ext cx="0" cy="594360"/>
          </a:xfrm>
          <a:custGeom>
            <a:avLst/>
            <a:gdLst/>
            <a:ahLst/>
            <a:cxnLst/>
            <a:rect l="l" t="t" r="r" b="b"/>
            <a:pathLst>
              <a:path w="0" h="594360">
                <a:moveTo>
                  <a:pt x="0" y="0"/>
                </a:moveTo>
                <a:lnTo>
                  <a:pt x="0" y="5943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659376" y="40893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05"/>
                </a:lnTo>
                <a:lnTo>
                  <a:pt x="172211" y="172205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287520" y="4257023"/>
            <a:ext cx="0" cy="594360"/>
          </a:xfrm>
          <a:custGeom>
            <a:avLst/>
            <a:gdLst/>
            <a:ahLst/>
            <a:cxnLst/>
            <a:rect l="l" t="t" r="r" b="b"/>
            <a:pathLst>
              <a:path w="0" h="594360">
                <a:moveTo>
                  <a:pt x="0" y="0"/>
                </a:moveTo>
                <a:lnTo>
                  <a:pt x="0" y="5943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202176" y="40893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05"/>
                </a:lnTo>
                <a:lnTo>
                  <a:pt x="172211" y="172205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830320" y="4257023"/>
            <a:ext cx="0" cy="594360"/>
          </a:xfrm>
          <a:custGeom>
            <a:avLst/>
            <a:gdLst/>
            <a:ahLst/>
            <a:cxnLst/>
            <a:rect l="l" t="t" r="r" b="b"/>
            <a:pathLst>
              <a:path w="0" h="594360">
                <a:moveTo>
                  <a:pt x="0" y="0"/>
                </a:moveTo>
                <a:lnTo>
                  <a:pt x="0" y="5943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744976" y="40893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85343" y="0"/>
                </a:moveTo>
                <a:lnTo>
                  <a:pt x="0" y="172205"/>
                </a:lnTo>
                <a:lnTo>
                  <a:pt x="172211" y="172205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611119" y="32511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202431" y="31658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611119" y="37845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202431" y="36992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2308862" y="3715451"/>
            <a:ext cx="19558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08862" y="3105851"/>
            <a:ext cx="19558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116575" y="19557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4659376" y="19557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4202176" y="19557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744976" y="19557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582919" y="31749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6174231" y="30896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5582919" y="3708389"/>
            <a:ext cx="594360" cy="0"/>
          </a:xfrm>
          <a:custGeom>
            <a:avLst/>
            <a:gdLst/>
            <a:ahLst/>
            <a:cxnLst/>
            <a:rect l="l" t="t" r="r" b="b"/>
            <a:pathLst>
              <a:path w="594360" h="0">
                <a:moveTo>
                  <a:pt x="0" y="0"/>
                </a:moveTo>
                <a:lnTo>
                  <a:pt x="594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174231" y="36230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3756650" y="4934640"/>
            <a:ext cx="1631314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469265" algn="l"/>
                <a:tab pos="926465" algn="l"/>
              </a:tabLst>
            </a:pP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3	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2	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1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X0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2" name="object 32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33" name="object 3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  <p:sp>
        <p:nvSpPr>
          <p:cNvPr id="29" name="object 29"/>
          <p:cNvSpPr txBox="1"/>
          <p:nvPr/>
        </p:nvSpPr>
        <p:spPr>
          <a:xfrm>
            <a:off x="6423653" y="2648651"/>
            <a:ext cx="285750" cy="661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76200">
              <a:lnSpc>
                <a:spcPct val="125000"/>
              </a:lnSpc>
            </a:pP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U B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604263" y="1658037"/>
            <a:ext cx="1631314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469265" algn="l"/>
                <a:tab pos="926465" algn="l"/>
              </a:tabLst>
            </a:pP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3	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2	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1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X0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423653" y="3639226"/>
            <a:ext cx="19558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/>
        </p:nvGraphicFramePr>
        <p:xfrm>
          <a:off x="3390645" y="2123429"/>
          <a:ext cx="2190750" cy="19456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0623"/>
                <a:gridCol w="457199"/>
                <a:gridCol w="457199"/>
                <a:gridCol w="457199"/>
                <a:gridCol w="341375"/>
              </a:tblGrid>
              <a:tr h="554735">
                <a:tc>
                  <a:txBody>
                    <a:bodyPr/>
                    <a:lstStyle/>
                    <a:p>
                      <a:pPr/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38099">
                      <a:solidFill>
                        <a:srgbClr val="FFFF00"/>
                      </a:solidFill>
                      <a:prstDash val="solid"/>
                    </a:lnR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FF00"/>
                      </a:solidFill>
                      <a:prstDash val="solid"/>
                    </a:lnL>
                    <a:lnR w="38099">
                      <a:solidFill>
                        <a:srgbClr val="FFFF00"/>
                      </a:solidFill>
                      <a:prstDash val="solid"/>
                    </a:lnR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FF00"/>
                      </a:solidFill>
                      <a:prstDash val="solid"/>
                    </a:lnL>
                    <a:lnR w="38099">
                      <a:solidFill>
                        <a:srgbClr val="FFFF00"/>
                      </a:solidFill>
                      <a:prstDash val="solid"/>
                    </a:lnR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FF00"/>
                      </a:solidFill>
                      <a:prstDash val="solid"/>
                    </a:lnL>
                    <a:lnR w="38099">
                      <a:solidFill>
                        <a:srgbClr val="FFFF00"/>
                      </a:solidFill>
                      <a:prstDash val="solid"/>
                    </a:lnR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FF00"/>
                      </a:solidFill>
                      <a:prstDash val="solid"/>
                    </a:lnL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</a:tr>
              <a:tr h="1371599"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2400" spc="-5">
                          <a:solidFill>
                            <a:srgbClr val="FFFF00"/>
                          </a:solidFill>
                          <a:latin typeface="Arial"/>
                          <a:cs typeface="Arial"/>
                        </a:rPr>
                        <a:t>XX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01CB98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52700">
              <a:lnSpc>
                <a:spcPts val="4285"/>
              </a:lnSpc>
            </a:pPr>
            <a:r>
              <a:rPr dirty="0" spc="-5"/>
              <a:t>Osservazione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55600" marR="5080" indent="-342900">
              <a:lnSpc>
                <a:spcPct val="100400"/>
              </a:lnSpc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20"/>
              <a:t>Un</a:t>
            </a:r>
            <a:r>
              <a:rPr dirty="0" sz="2800" spc="-5"/>
              <a:t> </a:t>
            </a:r>
            <a:r>
              <a:rPr dirty="0" sz="2800" spc="-15"/>
              <a:t>vettore</a:t>
            </a:r>
            <a:r>
              <a:rPr dirty="0" sz="2800" spc="-5"/>
              <a:t> </a:t>
            </a:r>
            <a:r>
              <a:rPr dirty="0" sz="2800" spc="-15"/>
              <a:t>delle</a:t>
            </a:r>
            <a:r>
              <a:rPr dirty="0" sz="2800" spc="-5"/>
              <a:t> </a:t>
            </a:r>
            <a:r>
              <a:rPr dirty="0" sz="2800" spc="-15"/>
              <a:t>unità</a:t>
            </a:r>
            <a:r>
              <a:rPr dirty="0" sz="2800" spc="-5"/>
              <a:t> </a:t>
            </a:r>
            <a:r>
              <a:rPr dirty="0" sz="2800" spc="-15"/>
              <a:t>realizzate</a:t>
            </a:r>
            <a:r>
              <a:rPr dirty="0" sz="2800" spc="-5"/>
              <a:t> </a:t>
            </a:r>
            <a:r>
              <a:rPr dirty="0" sz="2800" spc="-20"/>
              <a:t>esegue</a:t>
            </a:r>
            <a:r>
              <a:rPr dirty="0" sz="2800" spc="-5"/>
              <a:t> </a:t>
            </a:r>
            <a:r>
              <a:rPr dirty="0" sz="2800" spc="-15"/>
              <a:t>funzioni</a:t>
            </a:r>
            <a:r>
              <a:rPr dirty="0" sz="2800" spc="-10"/>
              <a:t> </a:t>
            </a:r>
            <a:r>
              <a:rPr dirty="0" sz="2800" spc="-20"/>
              <a:t>g</a:t>
            </a:r>
            <a:r>
              <a:rPr dirty="0" sz="2800" spc="-5"/>
              <a:t>e</a:t>
            </a:r>
            <a:r>
              <a:rPr dirty="0" sz="2800" spc="-15"/>
              <a:t>neriche</a:t>
            </a:r>
            <a:r>
              <a:rPr dirty="0" sz="2800"/>
              <a:t> </a:t>
            </a:r>
            <a:r>
              <a:rPr dirty="0" sz="2800" spc="-15"/>
              <a:t>in</a:t>
            </a:r>
            <a:r>
              <a:rPr dirty="0" sz="2800"/>
              <a:t> </a:t>
            </a:r>
            <a:r>
              <a:rPr dirty="0" sz="2800" spc="-20"/>
              <a:t>modo</a:t>
            </a:r>
            <a:r>
              <a:rPr dirty="0" sz="2800"/>
              <a:t> </a:t>
            </a:r>
            <a:r>
              <a:rPr dirty="0" sz="2800" spc="-15"/>
              <a:t>progr</a:t>
            </a:r>
            <a:r>
              <a:rPr dirty="0" sz="2800" spc="-5"/>
              <a:t>a</a:t>
            </a:r>
            <a:r>
              <a:rPr dirty="0" sz="2800" spc="-20"/>
              <a:t>mmabile</a:t>
            </a:r>
            <a:endParaRPr sz="28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6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Logich</a:t>
            </a:r>
            <a:r>
              <a:rPr dirty="0" baseline="2314" sz="3600"/>
              <a:t>e</a:t>
            </a:r>
            <a:r>
              <a:rPr dirty="0" baseline="2314" sz="3600" spc="-7"/>
              <a:t> </a:t>
            </a:r>
            <a:r>
              <a:rPr dirty="0" baseline="2314" sz="3600"/>
              <a:t>e</a:t>
            </a:r>
            <a:r>
              <a:rPr dirty="0" baseline="2314" sz="3600" spc="-30"/>
              <a:t> </a:t>
            </a:r>
            <a:r>
              <a:rPr dirty="0" baseline="2314" sz="3600" spc="-7"/>
              <a:t>aritmetiche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S</a:t>
            </a:r>
            <a:r>
              <a:rPr dirty="0" baseline="2314" sz="3600"/>
              <a:t>i</a:t>
            </a:r>
            <a:r>
              <a:rPr dirty="0" baseline="2314" sz="3600" spc="7"/>
              <a:t> </a:t>
            </a:r>
            <a:r>
              <a:rPr dirty="0" baseline="2314" sz="3600" spc="-7"/>
              <a:t>definisc</a:t>
            </a:r>
            <a:r>
              <a:rPr dirty="0" baseline="2314" sz="3600"/>
              <a:t>e</a:t>
            </a:r>
            <a:r>
              <a:rPr dirty="0" baseline="2314" sz="3600" spc="7"/>
              <a:t> </a:t>
            </a:r>
            <a:r>
              <a:rPr dirty="0" baseline="2314" sz="3600" spc="-7"/>
              <a:t>AL</a:t>
            </a:r>
            <a:r>
              <a:rPr dirty="0" baseline="2314" sz="3600"/>
              <a:t>U</a:t>
            </a:r>
            <a:r>
              <a:rPr dirty="0" baseline="2314" sz="3600" spc="7"/>
              <a:t> </a:t>
            </a:r>
            <a:r>
              <a:rPr dirty="0" baseline="2314" sz="3600"/>
              <a:t>(Arithmetic</a:t>
            </a:r>
            <a:r>
              <a:rPr dirty="0" baseline="2314" sz="3600" spc="7"/>
              <a:t> </a:t>
            </a:r>
            <a:r>
              <a:rPr dirty="0" baseline="2314" sz="3600" spc="-22"/>
              <a:t>Lo</a:t>
            </a:r>
            <a:r>
              <a:rPr dirty="0" baseline="2314" sz="3600" spc="-7"/>
              <a:t>g</a:t>
            </a:r>
            <a:r>
              <a:rPr dirty="0" baseline="2314" sz="3600"/>
              <a:t>ic</a:t>
            </a:r>
            <a:r>
              <a:rPr dirty="0" baseline="2314" sz="3600" spc="7"/>
              <a:t> </a:t>
            </a:r>
            <a:r>
              <a:rPr dirty="0" baseline="2314" sz="3600"/>
              <a:t>Uni</a:t>
            </a:r>
            <a:r>
              <a:rPr dirty="0" baseline="2314" sz="3600" spc="-7"/>
              <a:t>t</a:t>
            </a:r>
            <a:r>
              <a:rPr dirty="0" baseline="2314" sz="3600"/>
              <a:t>)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/>
              <a:t>È</a:t>
            </a:r>
            <a:r>
              <a:rPr dirty="0" baseline="2314" sz="3600" spc="-7"/>
              <a:t> </a:t>
            </a:r>
            <a:r>
              <a:rPr dirty="0" baseline="2314" sz="3600" spc="-15"/>
              <a:t>do</a:t>
            </a:r>
            <a:r>
              <a:rPr dirty="0" baseline="2314" sz="3600"/>
              <a:t>t</a:t>
            </a:r>
            <a:r>
              <a:rPr dirty="0" baseline="2314" sz="3600" spc="-15"/>
              <a:t>a</a:t>
            </a:r>
            <a:r>
              <a:rPr dirty="0" baseline="2314" sz="3600"/>
              <a:t>ta</a:t>
            </a:r>
            <a:r>
              <a:rPr dirty="0" baseline="2314" sz="3600" spc="-7"/>
              <a:t> </a:t>
            </a:r>
            <a:r>
              <a:rPr dirty="0" baseline="2314" sz="3600" spc="-15"/>
              <a:t>d</a:t>
            </a:r>
            <a:r>
              <a:rPr dirty="0" baseline="2314" sz="3600"/>
              <a:t>i</a:t>
            </a:r>
            <a:r>
              <a:rPr dirty="0" baseline="2314" sz="3600" spc="7"/>
              <a:t> </a:t>
            </a:r>
            <a:r>
              <a:rPr dirty="0" baseline="2314" sz="3600" spc="-15"/>
              <a:t>b</a:t>
            </a:r>
            <a:r>
              <a:rPr dirty="0" baseline="2314" sz="3600" spc="7"/>
              <a:t>i</a:t>
            </a:r>
            <a:r>
              <a:rPr dirty="0" baseline="2314" sz="3600"/>
              <a:t>t</a:t>
            </a:r>
            <a:r>
              <a:rPr dirty="0" baseline="2314" sz="3600" spc="-7"/>
              <a:t> </a:t>
            </a:r>
            <a:r>
              <a:rPr dirty="0" baseline="2314" sz="3600" spc="-15"/>
              <a:t>d</a:t>
            </a:r>
            <a:r>
              <a:rPr dirty="0" baseline="2314" sz="3600"/>
              <a:t>i</a:t>
            </a:r>
            <a:r>
              <a:rPr dirty="0" baseline="2314" sz="3600" spc="7"/>
              <a:t> </a:t>
            </a:r>
            <a:r>
              <a:rPr dirty="0" baseline="2314" sz="3600" spc="-15"/>
              <a:t>p</a:t>
            </a:r>
            <a:r>
              <a:rPr dirty="0" baseline="2314" sz="3600"/>
              <a:t>r</a:t>
            </a:r>
            <a:r>
              <a:rPr dirty="0" baseline="2314" sz="3600" spc="-15"/>
              <a:t>og</a:t>
            </a:r>
            <a:r>
              <a:rPr dirty="0" baseline="2314" sz="3600"/>
              <a:t>r</a:t>
            </a:r>
            <a:r>
              <a:rPr dirty="0" baseline="2314" sz="3600" spc="-7"/>
              <a:t>a</a:t>
            </a:r>
            <a:r>
              <a:rPr dirty="0" baseline="2314" sz="3600"/>
              <a:t>mm</a:t>
            </a:r>
            <a:r>
              <a:rPr dirty="0" baseline="2314" sz="3600" spc="-7"/>
              <a:t>a</a:t>
            </a:r>
            <a:r>
              <a:rPr dirty="0" baseline="2314" sz="3600"/>
              <a:t>z</a:t>
            </a:r>
            <a:r>
              <a:rPr dirty="0" baseline="2314" sz="3600" spc="7"/>
              <a:t>i</a:t>
            </a:r>
            <a:r>
              <a:rPr dirty="0" baseline="2314" sz="3600" spc="-15"/>
              <a:t>one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No</a:t>
            </a:r>
            <a:r>
              <a:rPr dirty="0" baseline="2314" sz="3600"/>
              <a:t>n</a:t>
            </a:r>
            <a:r>
              <a:rPr dirty="0" baseline="2314" sz="3600"/>
              <a:t> </a:t>
            </a:r>
            <a:r>
              <a:rPr dirty="0" baseline="2314" sz="3600" spc="-7"/>
              <a:t>tutt</a:t>
            </a:r>
            <a:r>
              <a:rPr dirty="0" baseline="2314" sz="3600"/>
              <a:t>e</a:t>
            </a:r>
            <a:r>
              <a:rPr dirty="0" baseline="2314" sz="3600" spc="-22"/>
              <a:t> </a:t>
            </a:r>
            <a:r>
              <a:rPr dirty="0" baseline="2314" sz="3600" spc="-7"/>
              <a:t>l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7"/>
              <a:t>combinazion</a:t>
            </a:r>
            <a:r>
              <a:rPr dirty="0" baseline="2314" sz="3600"/>
              <a:t>i</a:t>
            </a:r>
            <a:r>
              <a:rPr dirty="0" baseline="2314" sz="3600"/>
              <a:t> </a:t>
            </a:r>
            <a:r>
              <a:rPr dirty="0" baseline="2314" sz="3600" spc="-7"/>
              <a:t>hann</a:t>
            </a:r>
            <a:r>
              <a:rPr dirty="0" baseline="2314" sz="3600"/>
              <a:t>o</a:t>
            </a:r>
            <a:r>
              <a:rPr dirty="0" baseline="2314" sz="3600"/>
              <a:t> </a:t>
            </a:r>
            <a:r>
              <a:rPr dirty="0" baseline="2314" sz="3600" spc="-7"/>
              <a:t>signific</a:t>
            </a:r>
            <a:r>
              <a:rPr dirty="0" baseline="2314" sz="3600" spc="-22"/>
              <a:t>a</a:t>
            </a:r>
            <a:r>
              <a:rPr dirty="0" baseline="2314" sz="3600"/>
              <a:t>to</a:t>
            </a:r>
            <a:endParaRPr baseline="2314" sz="36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15"/>
              <a:t>Si</a:t>
            </a:r>
            <a:r>
              <a:rPr dirty="0" sz="2800"/>
              <a:t> </a:t>
            </a:r>
            <a:r>
              <a:rPr dirty="0" sz="2800" spc="-20"/>
              <a:t>può</a:t>
            </a:r>
            <a:r>
              <a:rPr dirty="0" sz="2800"/>
              <a:t> </a:t>
            </a:r>
            <a:r>
              <a:rPr dirty="0" sz="2800" spc="-5"/>
              <a:t>a</a:t>
            </a:r>
            <a:r>
              <a:rPr dirty="0" sz="2800" spc="-20"/>
              <a:t>gg</a:t>
            </a:r>
            <a:r>
              <a:rPr dirty="0" sz="2800" spc="0"/>
              <a:t>i</a:t>
            </a:r>
            <a:r>
              <a:rPr dirty="0" sz="2800" spc="-20"/>
              <a:t>unge</a:t>
            </a:r>
            <a:r>
              <a:rPr dirty="0" sz="2800"/>
              <a:t>r</a:t>
            </a:r>
            <a:r>
              <a:rPr dirty="0" sz="2800" spc="-20"/>
              <a:t>e</a:t>
            </a:r>
            <a:r>
              <a:rPr dirty="0" sz="2800" spc="5"/>
              <a:t> </a:t>
            </a:r>
            <a:r>
              <a:rPr dirty="0" sz="2800" spc="-20"/>
              <a:t>hardw</a:t>
            </a:r>
            <a:r>
              <a:rPr dirty="0" sz="2800" spc="-5"/>
              <a:t>a</a:t>
            </a:r>
            <a:r>
              <a:rPr dirty="0" sz="2800" spc="-15"/>
              <a:t>re</a:t>
            </a:r>
            <a:r>
              <a:rPr dirty="0" sz="2800"/>
              <a:t> </a:t>
            </a:r>
            <a:r>
              <a:rPr dirty="0" sz="2800" spc="-15"/>
              <a:t>per</a:t>
            </a:r>
            <a:r>
              <a:rPr dirty="0" sz="2800"/>
              <a:t> </a:t>
            </a:r>
            <a:r>
              <a:rPr dirty="0" sz="2800" spc="-15"/>
              <a:t>altre</a:t>
            </a:r>
            <a:r>
              <a:rPr dirty="0" sz="2800"/>
              <a:t> </a:t>
            </a:r>
            <a:r>
              <a:rPr dirty="0" sz="2800" spc="-15"/>
              <a:t>funzioni</a:t>
            </a:r>
            <a:endParaRPr sz="28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MU</a:t>
            </a:r>
            <a:r>
              <a:rPr dirty="0" baseline="2314" sz="3600"/>
              <a:t>X</a:t>
            </a:r>
            <a:r>
              <a:rPr dirty="0" baseline="2314" sz="3600"/>
              <a:t> </a:t>
            </a:r>
            <a:r>
              <a:rPr dirty="0" baseline="2314" sz="3600" spc="-7"/>
              <a:t>pe</a:t>
            </a:r>
            <a:r>
              <a:rPr dirty="0" baseline="2314" sz="3600"/>
              <a:t>r</a:t>
            </a:r>
            <a:r>
              <a:rPr dirty="0" baseline="2314" sz="3600" spc="7"/>
              <a:t> </a:t>
            </a:r>
            <a:r>
              <a:rPr dirty="0" baseline="2314" sz="3600" spc="-7"/>
              <a:t>instradar</a:t>
            </a:r>
            <a:r>
              <a:rPr dirty="0" baseline="2314" sz="3600"/>
              <a:t>e</a:t>
            </a:r>
            <a:r>
              <a:rPr dirty="0" baseline="2314" sz="3600" spc="7"/>
              <a:t> </a:t>
            </a:r>
            <a:r>
              <a:rPr dirty="0" baseline="2314" sz="3600" spc="-7"/>
              <a:t>si</a:t>
            </a:r>
            <a:r>
              <a:rPr dirty="0" baseline="2314" sz="3600"/>
              <a:t>a</a:t>
            </a:r>
            <a:r>
              <a:rPr dirty="0" baseline="2314" sz="3600" spc="7"/>
              <a:t> </a:t>
            </a:r>
            <a:r>
              <a:rPr dirty="0" baseline="2314" sz="3600" spc="-7"/>
              <a:t>gl</a:t>
            </a:r>
            <a:r>
              <a:rPr dirty="0" baseline="2314" sz="3600"/>
              <a:t>i</a:t>
            </a:r>
            <a:r>
              <a:rPr dirty="0" baseline="2314" sz="3600" spc="7"/>
              <a:t> </a:t>
            </a:r>
            <a:r>
              <a:rPr dirty="0" baseline="2314" sz="3600" spc="-7"/>
              <a:t>ingress</a:t>
            </a:r>
            <a:r>
              <a:rPr dirty="0" baseline="2314" sz="3600"/>
              <a:t>i</a:t>
            </a:r>
            <a:r>
              <a:rPr dirty="0" baseline="2314" sz="3600" spc="7"/>
              <a:t> </a:t>
            </a:r>
            <a:r>
              <a:rPr dirty="0" baseline="2314" sz="3600" spc="-7"/>
              <a:t>ch</a:t>
            </a:r>
            <a:r>
              <a:rPr dirty="0" baseline="2314" sz="3600"/>
              <a:t>e</a:t>
            </a:r>
            <a:r>
              <a:rPr dirty="0" baseline="2314" sz="3600" spc="7"/>
              <a:t> </a:t>
            </a:r>
            <a:r>
              <a:rPr dirty="0" baseline="2314" sz="3600" spc="-7"/>
              <a:t>l’uscita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/>
              <a:t>Registri</a:t>
            </a:r>
            <a:r>
              <a:rPr dirty="0" baseline="2314" sz="3600" spc="7"/>
              <a:t> </a:t>
            </a:r>
            <a:r>
              <a:rPr dirty="0" baseline="2314" sz="3600" spc="-22"/>
              <a:t>p</a:t>
            </a:r>
            <a:r>
              <a:rPr dirty="0" baseline="2314" sz="3600" spc="-7"/>
              <a:t>e</a:t>
            </a:r>
            <a:r>
              <a:rPr dirty="0" baseline="2314" sz="3600"/>
              <a:t>r</a:t>
            </a:r>
            <a:r>
              <a:rPr dirty="0" baseline="2314" sz="3600" spc="7"/>
              <a:t> </a:t>
            </a:r>
            <a:r>
              <a:rPr dirty="0" baseline="2314" sz="3600"/>
              <a:t>memorizzare</a:t>
            </a:r>
            <a:r>
              <a:rPr dirty="0" baseline="2314" sz="3600" spc="7"/>
              <a:t> </a:t>
            </a:r>
            <a:r>
              <a:rPr dirty="0" baseline="2314" sz="3600"/>
              <a:t>i</a:t>
            </a:r>
            <a:r>
              <a:rPr dirty="0" baseline="2314" sz="3600" spc="7"/>
              <a:t> </a:t>
            </a:r>
            <a:r>
              <a:rPr dirty="0" baseline="2314" sz="3600"/>
              <a:t>ri</a:t>
            </a:r>
            <a:r>
              <a:rPr dirty="0" baseline="2314" sz="3600" spc="-22"/>
              <a:t>s</a:t>
            </a:r>
            <a:r>
              <a:rPr dirty="0" baseline="2314" sz="3600" spc="-7"/>
              <a:t>u</a:t>
            </a:r>
            <a:r>
              <a:rPr dirty="0" baseline="2314" sz="3600"/>
              <a:t>ltati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ts val="276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Un</a:t>
            </a:r>
            <a:r>
              <a:rPr dirty="0" baseline="2314" sz="3600"/>
              <a:t>o</a:t>
            </a:r>
            <a:r>
              <a:rPr dirty="0" baseline="2314" sz="3600"/>
              <a:t> </a:t>
            </a:r>
            <a:r>
              <a:rPr dirty="0" baseline="2314" sz="3600" spc="-7"/>
              <a:t>shif</a:t>
            </a:r>
            <a:r>
              <a:rPr dirty="0" baseline="2314" sz="3600"/>
              <a:t>t</a:t>
            </a:r>
            <a:r>
              <a:rPr dirty="0" baseline="2314" sz="3600" spc="7"/>
              <a:t> </a:t>
            </a:r>
            <a:r>
              <a:rPr dirty="0" baseline="2314" sz="3600" spc="-7"/>
              <a:t>registe</a:t>
            </a:r>
            <a:r>
              <a:rPr dirty="0" baseline="2314" sz="3600"/>
              <a:t>r</a:t>
            </a:r>
            <a:r>
              <a:rPr dirty="0" baseline="2314" sz="3600" spc="15"/>
              <a:t> </a:t>
            </a:r>
            <a:r>
              <a:rPr dirty="0" baseline="2314" sz="3600"/>
              <a:t>per</a:t>
            </a:r>
            <a:r>
              <a:rPr dirty="0" baseline="2314" sz="3600" spc="7"/>
              <a:t> </a:t>
            </a:r>
            <a:r>
              <a:rPr dirty="0" baseline="2314" sz="3600"/>
              <a:t>m</a:t>
            </a:r>
            <a:r>
              <a:rPr dirty="0" baseline="2314" sz="3600" spc="-22"/>
              <a:t>o</a:t>
            </a:r>
            <a:r>
              <a:rPr dirty="0" baseline="2314" sz="3600"/>
              <a:t>l</a:t>
            </a:r>
            <a:r>
              <a:rPr dirty="0" baseline="2314" sz="3600" spc="-15"/>
              <a:t>t</a:t>
            </a:r>
            <a:r>
              <a:rPr dirty="0" baseline="2314" sz="3600"/>
              <a:t>i</a:t>
            </a:r>
            <a:r>
              <a:rPr dirty="0" baseline="2314" sz="3600" spc="-22"/>
              <a:t>p</a:t>
            </a:r>
            <a:r>
              <a:rPr dirty="0" baseline="2314" sz="3600"/>
              <a:t>lic</a:t>
            </a:r>
            <a:r>
              <a:rPr dirty="0" baseline="2314" sz="3600" spc="-22"/>
              <a:t>a</a:t>
            </a:r>
            <a:r>
              <a:rPr dirty="0" baseline="2314" sz="3600"/>
              <a:t>re</a:t>
            </a:r>
            <a:r>
              <a:rPr dirty="0" baseline="2314" sz="3600" spc="7"/>
              <a:t> </a:t>
            </a:r>
            <a:r>
              <a:rPr dirty="0" baseline="2314" sz="3600"/>
              <a:t>o</a:t>
            </a:r>
            <a:r>
              <a:rPr dirty="0" baseline="2314" sz="3600" spc="7"/>
              <a:t> </a:t>
            </a:r>
            <a:r>
              <a:rPr dirty="0" baseline="2314" sz="3600" spc="-22"/>
              <a:t>d</a:t>
            </a:r>
            <a:r>
              <a:rPr dirty="0" baseline="2314" sz="3600" spc="7"/>
              <a:t>i</a:t>
            </a:r>
            <a:r>
              <a:rPr dirty="0" baseline="2314" sz="3600"/>
              <a:t>videre</a:t>
            </a:r>
            <a:r>
              <a:rPr dirty="0" baseline="2314" sz="3600" spc="7"/>
              <a:t> </a:t>
            </a:r>
            <a:r>
              <a:rPr dirty="0" baseline="2314" sz="3600"/>
              <a:t>per</a:t>
            </a:r>
            <a:r>
              <a:rPr dirty="0" baseline="2314" sz="3600" spc="7"/>
              <a:t> </a:t>
            </a:r>
            <a:r>
              <a:rPr dirty="0" baseline="2314" sz="3600"/>
              <a:t>2</a:t>
            </a:r>
            <a:endParaRPr baseline="2314" sz="360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350135">
              <a:lnSpc>
                <a:spcPct val="100000"/>
              </a:lnSpc>
            </a:pPr>
            <a:r>
              <a:rPr dirty="0"/>
              <a:t>Parte</a:t>
            </a:r>
            <a:r>
              <a:rPr dirty="0" spc="-20"/>
              <a:t> </a:t>
            </a:r>
            <a:r>
              <a:rPr dirty="0"/>
              <a:t>Operativa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181095" y="2565389"/>
            <a:ext cx="1066800" cy="381000"/>
          </a:xfrm>
          <a:prstGeom prst="rect">
            <a:avLst/>
          </a:prstGeom>
          <a:solidFill>
            <a:srgbClr val="01CB98"/>
          </a:solidFill>
          <a:ln w="28955">
            <a:solidFill>
              <a:srgbClr val="FF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207645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638295" y="29463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638295" y="29463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190495" y="3251189"/>
            <a:ext cx="1828800" cy="533400"/>
          </a:xfrm>
          <a:custGeom>
            <a:avLst/>
            <a:gdLst/>
            <a:ahLst/>
            <a:cxnLst/>
            <a:rect l="l" t="t" r="r" b="b"/>
            <a:pathLst>
              <a:path w="1828800" h="533400">
                <a:moveTo>
                  <a:pt x="685799" y="0"/>
                </a:moveTo>
                <a:lnTo>
                  <a:pt x="0" y="0"/>
                </a:lnTo>
                <a:lnTo>
                  <a:pt x="457199" y="533399"/>
                </a:lnTo>
                <a:lnTo>
                  <a:pt x="1371599" y="533399"/>
                </a:lnTo>
                <a:lnTo>
                  <a:pt x="1632857" y="228599"/>
                </a:lnTo>
                <a:lnTo>
                  <a:pt x="914399" y="228599"/>
                </a:lnTo>
                <a:lnTo>
                  <a:pt x="685799" y="0"/>
                </a:lnTo>
                <a:close/>
              </a:path>
              <a:path w="1828800" h="533400">
                <a:moveTo>
                  <a:pt x="1828799" y="0"/>
                </a:moveTo>
                <a:lnTo>
                  <a:pt x="1142999" y="0"/>
                </a:lnTo>
                <a:lnTo>
                  <a:pt x="914399" y="228599"/>
                </a:lnTo>
                <a:lnTo>
                  <a:pt x="1632857" y="228599"/>
                </a:lnTo>
                <a:lnTo>
                  <a:pt x="1828799" y="0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190495" y="3251189"/>
            <a:ext cx="1828800" cy="533400"/>
          </a:xfrm>
          <a:custGeom>
            <a:avLst/>
            <a:gdLst/>
            <a:ahLst/>
            <a:cxnLst/>
            <a:rect l="l" t="t" r="r" b="b"/>
            <a:pathLst>
              <a:path w="1828800" h="533400">
                <a:moveTo>
                  <a:pt x="0" y="0"/>
                </a:moveTo>
                <a:lnTo>
                  <a:pt x="685799" y="0"/>
                </a:lnTo>
                <a:lnTo>
                  <a:pt x="914399" y="228599"/>
                </a:lnTo>
                <a:lnTo>
                  <a:pt x="1142999" y="0"/>
                </a:lnTo>
                <a:lnTo>
                  <a:pt x="1828799" y="0"/>
                </a:lnTo>
                <a:lnTo>
                  <a:pt x="1371599" y="533399"/>
                </a:lnTo>
                <a:lnTo>
                  <a:pt x="457199" y="533399"/>
                </a:lnTo>
                <a:lnTo>
                  <a:pt x="0" y="0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740154" y="3482486"/>
            <a:ext cx="72644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292735" algn="l"/>
                <a:tab pos="548005" algn="l"/>
              </a:tabLst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A	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L	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495295" y="29463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495295" y="29463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038095" y="25653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038095" y="25653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2247902" y="2662780"/>
            <a:ext cx="6457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028695" y="37845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028695" y="37845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571495" y="4089383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571495" y="4089383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2776730" y="4186781"/>
            <a:ext cx="65659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419095" y="22605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419095" y="22605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961895" y="18795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1961895" y="1879589"/>
            <a:ext cx="1066800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11454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638295" y="22605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3638295" y="22605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3181095" y="18795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3181095" y="18795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3380235" y="1976979"/>
            <a:ext cx="6686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2666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2666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4952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4952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1961895" y="18795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1961895" y="18795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 txBox="1"/>
          <p:nvPr/>
        </p:nvSpPr>
        <p:spPr>
          <a:xfrm>
            <a:off x="2161034" y="1976979"/>
            <a:ext cx="6686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27238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7238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32572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32572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34858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34858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37144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152399" y="228599"/>
                </a:moveTo>
                <a:lnTo>
                  <a:pt x="0" y="228599"/>
                </a:lnTo>
                <a:lnTo>
                  <a:pt x="76199" y="304799"/>
                </a:lnTo>
                <a:lnTo>
                  <a:pt x="152399" y="228599"/>
                </a:lnTo>
                <a:close/>
              </a:path>
              <a:path w="152400" h="304800">
                <a:moveTo>
                  <a:pt x="114299" y="0"/>
                </a:moveTo>
                <a:lnTo>
                  <a:pt x="38099" y="0"/>
                </a:lnTo>
                <a:lnTo>
                  <a:pt x="38099" y="228599"/>
                </a:lnTo>
                <a:lnTo>
                  <a:pt x="114299" y="2285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3714495" y="1574789"/>
            <a:ext cx="152400" cy="304800"/>
          </a:xfrm>
          <a:custGeom>
            <a:avLst/>
            <a:gdLst/>
            <a:ahLst/>
            <a:cxnLst/>
            <a:rect l="l" t="t" r="r" b="b"/>
            <a:pathLst>
              <a:path w="152400" h="304800">
                <a:moveTo>
                  <a:pt x="0" y="228599"/>
                </a:moveTo>
                <a:lnTo>
                  <a:pt x="38099" y="2285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228599"/>
                </a:lnTo>
                <a:lnTo>
                  <a:pt x="152399" y="228599"/>
                </a:lnTo>
                <a:lnTo>
                  <a:pt x="76199" y="304799"/>
                </a:lnTo>
                <a:lnTo>
                  <a:pt x="0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818895" y="1498589"/>
            <a:ext cx="1066800" cy="381000"/>
          </a:xfrm>
          <a:prstGeom prst="rect">
            <a:avLst/>
          </a:prstGeom>
          <a:solidFill>
            <a:srgbClr val="01CB98"/>
          </a:solidFill>
          <a:ln w="28955">
            <a:solidFill>
              <a:srgbClr val="FF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21844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Shift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4324095" y="14985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4324095" y="1498589"/>
            <a:ext cx="1066800" cy="381000"/>
          </a:xfrm>
          <a:custGeom>
            <a:avLst/>
            <a:gdLst/>
            <a:ahLst/>
            <a:cxnLst/>
            <a:rect l="l" t="t" r="r" b="b"/>
            <a:pathLst>
              <a:path w="1066800" h="381000">
                <a:moveTo>
                  <a:pt x="0" y="380999"/>
                </a:moveTo>
                <a:lnTo>
                  <a:pt x="1066799" y="380999"/>
                </a:lnTo>
                <a:lnTo>
                  <a:pt x="1066799" y="0"/>
                </a:lnTo>
                <a:lnTo>
                  <a:pt x="0" y="0"/>
                </a:lnTo>
                <a:lnTo>
                  <a:pt x="0" y="3809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 txBox="1"/>
          <p:nvPr/>
        </p:nvSpPr>
        <p:spPr>
          <a:xfrm>
            <a:off x="4544572" y="1595979"/>
            <a:ext cx="62420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Shift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3028695" y="4470383"/>
            <a:ext cx="152400" cy="1066800"/>
          </a:xfrm>
          <a:custGeom>
            <a:avLst/>
            <a:gdLst/>
            <a:ahLst/>
            <a:cxnLst/>
            <a:rect l="l" t="t" r="r" b="b"/>
            <a:pathLst>
              <a:path w="152400" h="1066800">
                <a:moveTo>
                  <a:pt x="152399" y="800099"/>
                </a:moveTo>
                <a:lnTo>
                  <a:pt x="0" y="800099"/>
                </a:lnTo>
                <a:lnTo>
                  <a:pt x="76199" y="1066799"/>
                </a:lnTo>
                <a:lnTo>
                  <a:pt x="152399" y="800099"/>
                </a:lnTo>
                <a:close/>
              </a:path>
              <a:path w="152400" h="1066800">
                <a:moveTo>
                  <a:pt x="114299" y="0"/>
                </a:moveTo>
                <a:lnTo>
                  <a:pt x="38099" y="0"/>
                </a:lnTo>
                <a:lnTo>
                  <a:pt x="38099" y="800099"/>
                </a:lnTo>
                <a:lnTo>
                  <a:pt x="114299" y="8000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3028695" y="4470383"/>
            <a:ext cx="152400" cy="1066800"/>
          </a:xfrm>
          <a:custGeom>
            <a:avLst/>
            <a:gdLst/>
            <a:ahLst/>
            <a:cxnLst/>
            <a:rect l="l" t="t" r="r" b="b"/>
            <a:pathLst>
              <a:path w="152400" h="1066800">
                <a:moveTo>
                  <a:pt x="0" y="800099"/>
                </a:moveTo>
                <a:lnTo>
                  <a:pt x="38099" y="800099"/>
                </a:lnTo>
                <a:lnTo>
                  <a:pt x="38099" y="0"/>
                </a:lnTo>
                <a:lnTo>
                  <a:pt x="114299" y="0"/>
                </a:lnTo>
                <a:lnTo>
                  <a:pt x="114299" y="800099"/>
                </a:lnTo>
                <a:lnTo>
                  <a:pt x="152399" y="800099"/>
                </a:lnTo>
                <a:lnTo>
                  <a:pt x="76199" y="1066799"/>
                </a:lnTo>
                <a:lnTo>
                  <a:pt x="0" y="8000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4019295" y="1650989"/>
            <a:ext cx="304800" cy="228600"/>
          </a:xfrm>
          <a:custGeom>
            <a:avLst/>
            <a:gdLst/>
            <a:ahLst/>
            <a:cxnLst/>
            <a:rect l="l" t="t" r="r" b="b"/>
            <a:pathLst>
              <a:path w="304800" h="228600">
                <a:moveTo>
                  <a:pt x="173735" y="152399"/>
                </a:moveTo>
                <a:lnTo>
                  <a:pt x="0" y="152399"/>
                </a:lnTo>
                <a:lnTo>
                  <a:pt x="86867" y="228599"/>
                </a:lnTo>
                <a:lnTo>
                  <a:pt x="173735" y="152399"/>
                </a:lnTo>
                <a:close/>
              </a:path>
              <a:path w="304800" h="228600">
                <a:moveTo>
                  <a:pt x="304799" y="0"/>
                </a:moveTo>
                <a:lnTo>
                  <a:pt x="44195" y="0"/>
                </a:lnTo>
                <a:lnTo>
                  <a:pt x="44195" y="152399"/>
                </a:lnTo>
                <a:lnTo>
                  <a:pt x="131063" y="152399"/>
                </a:lnTo>
                <a:lnTo>
                  <a:pt x="131063" y="76199"/>
                </a:lnTo>
                <a:lnTo>
                  <a:pt x="304799" y="76199"/>
                </a:lnTo>
                <a:lnTo>
                  <a:pt x="3047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4019295" y="1650989"/>
            <a:ext cx="304800" cy="228600"/>
          </a:xfrm>
          <a:custGeom>
            <a:avLst/>
            <a:gdLst/>
            <a:ahLst/>
            <a:cxnLst/>
            <a:rect l="l" t="t" r="r" b="b"/>
            <a:pathLst>
              <a:path w="304800" h="228600">
                <a:moveTo>
                  <a:pt x="86867" y="228599"/>
                </a:moveTo>
                <a:lnTo>
                  <a:pt x="173735" y="152399"/>
                </a:lnTo>
                <a:lnTo>
                  <a:pt x="131063" y="152399"/>
                </a:lnTo>
                <a:lnTo>
                  <a:pt x="131063" y="76199"/>
                </a:lnTo>
                <a:lnTo>
                  <a:pt x="304799" y="76199"/>
                </a:lnTo>
                <a:lnTo>
                  <a:pt x="304799" y="0"/>
                </a:lnTo>
                <a:lnTo>
                  <a:pt x="44195" y="0"/>
                </a:lnTo>
                <a:lnTo>
                  <a:pt x="44195" y="152399"/>
                </a:lnTo>
                <a:lnTo>
                  <a:pt x="0" y="152399"/>
                </a:lnTo>
                <a:lnTo>
                  <a:pt x="86867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1885695" y="1650989"/>
            <a:ext cx="304800" cy="228600"/>
          </a:xfrm>
          <a:custGeom>
            <a:avLst/>
            <a:gdLst/>
            <a:ahLst/>
            <a:cxnLst/>
            <a:rect l="l" t="t" r="r" b="b"/>
            <a:pathLst>
              <a:path w="304800" h="228600">
                <a:moveTo>
                  <a:pt x="304799" y="152399"/>
                </a:moveTo>
                <a:lnTo>
                  <a:pt x="131063" y="152399"/>
                </a:lnTo>
                <a:lnTo>
                  <a:pt x="217931" y="228599"/>
                </a:lnTo>
                <a:lnTo>
                  <a:pt x="304799" y="152399"/>
                </a:lnTo>
                <a:close/>
              </a:path>
              <a:path w="304800" h="228600">
                <a:moveTo>
                  <a:pt x="260603" y="0"/>
                </a:moveTo>
                <a:lnTo>
                  <a:pt x="0" y="0"/>
                </a:lnTo>
                <a:lnTo>
                  <a:pt x="0" y="76199"/>
                </a:lnTo>
                <a:lnTo>
                  <a:pt x="173735" y="76199"/>
                </a:lnTo>
                <a:lnTo>
                  <a:pt x="173735" y="152399"/>
                </a:lnTo>
                <a:lnTo>
                  <a:pt x="260603" y="152399"/>
                </a:lnTo>
                <a:lnTo>
                  <a:pt x="26060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1885695" y="1650989"/>
            <a:ext cx="304800" cy="228600"/>
          </a:xfrm>
          <a:custGeom>
            <a:avLst/>
            <a:gdLst/>
            <a:ahLst/>
            <a:cxnLst/>
            <a:rect l="l" t="t" r="r" b="b"/>
            <a:pathLst>
              <a:path w="304800" h="228600">
                <a:moveTo>
                  <a:pt x="217931" y="228599"/>
                </a:moveTo>
                <a:lnTo>
                  <a:pt x="131063" y="152399"/>
                </a:lnTo>
                <a:lnTo>
                  <a:pt x="173735" y="152399"/>
                </a:lnTo>
                <a:lnTo>
                  <a:pt x="173735" y="76199"/>
                </a:lnTo>
                <a:lnTo>
                  <a:pt x="0" y="76199"/>
                </a:lnTo>
                <a:lnTo>
                  <a:pt x="0" y="0"/>
                </a:lnTo>
                <a:lnTo>
                  <a:pt x="260603" y="0"/>
                </a:lnTo>
                <a:lnTo>
                  <a:pt x="260603" y="152399"/>
                </a:lnTo>
                <a:lnTo>
                  <a:pt x="304799" y="152399"/>
                </a:lnTo>
                <a:lnTo>
                  <a:pt x="217931" y="228599"/>
                </a:lnTo>
                <a:close/>
              </a:path>
            </a:pathLst>
          </a:custGeom>
          <a:ln w="9143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5848095" y="1650983"/>
            <a:ext cx="838200" cy="3124200"/>
          </a:xfrm>
          <a:custGeom>
            <a:avLst/>
            <a:gdLst/>
            <a:ahLst/>
            <a:cxnLst/>
            <a:rect l="l" t="t" r="r" b="b"/>
            <a:pathLst>
              <a:path w="838200" h="3124200">
                <a:moveTo>
                  <a:pt x="0" y="3124199"/>
                </a:moveTo>
                <a:lnTo>
                  <a:pt x="838199" y="3124199"/>
                </a:lnTo>
                <a:lnTo>
                  <a:pt x="838199" y="0"/>
                </a:lnTo>
                <a:lnTo>
                  <a:pt x="0" y="0"/>
                </a:lnTo>
                <a:lnTo>
                  <a:pt x="0" y="31241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5848095" y="1650983"/>
            <a:ext cx="838200" cy="3124200"/>
          </a:xfrm>
          <a:custGeom>
            <a:avLst/>
            <a:gdLst/>
            <a:ahLst/>
            <a:cxnLst/>
            <a:rect l="l" t="t" r="r" b="b"/>
            <a:pathLst>
              <a:path w="838200" h="3124200">
                <a:moveTo>
                  <a:pt x="0" y="3124199"/>
                </a:moveTo>
                <a:lnTo>
                  <a:pt x="838199" y="3124199"/>
                </a:lnTo>
                <a:lnTo>
                  <a:pt x="838199" y="0"/>
                </a:lnTo>
                <a:lnTo>
                  <a:pt x="0" y="0"/>
                </a:lnTo>
                <a:lnTo>
                  <a:pt x="0" y="31241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 txBox="1"/>
          <p:nvPr/>
        </p:nvSpPr>
        <p:spPr>
          <a:xfrm>
            <a:off x="6124961" y="1775811"/>
            <a:ext cx="2844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FF00"/>
                </a:solidFill>
                <a:latin typeface="Arial"/>
                <a:cs typeface="Arial"/>
              </a:rPr>
              <a:t>R0</a:t>
            </a:r>
            <a:endParaRPr sz="16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6124961" y="2019651"/>
            <a:ext cx="2844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FF00"/>
                </a:solidFill>
                <a:latin typeface="Arial"/>
                <a:cs typeface="Arial"/>
              </a:rPr>
              <a:t>R1</a:t>
            </a:r>
            <a:endParaRPr sz="16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068573" y="4465673"/>
            <a:ext cx="39751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R31</a:t>
            </a:r>
            <a:endParaRPr sz="16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5848096" y="1941311"/>
            <a:ext cx="838200" cy="29209"/>
          </a:xfrm>
          <a:custGeom>
            <a:avLst/>
            <a:gdLst/>
            <a:ahLst/>
            <a:cxnLst/>
            <a:rect l="l" t="t" r="r" b="b"/>
            <a:pathLst>
              <a:path w="838200" h="29210">
                <a:moveTo>
                  <a:pt x="0" y="28956"/>
                </a:moveTo>
                <a:lnTo>
                  <a:pt x="838199" y="28956"/>
                </a:lnTo>
                <a:lnTo>
                  <a:pt x="838199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5848095" y="2260589"/>
            <a:ext cx="838200" cy="0"/>
          </a:xfrm>
          <a:custGeom>
            <a:avLst/>
            <a:gdLst/>
            <a:ahLst/>
            <a:cxnLst/>
            <a:rect l="l" t="t" r="r" b="b"/>
            <a:pathLst>
              <a:path w="838200" h="0">
                <a:moveTo>
                  <a:pt x="0" y="0"/>
                </a:moveTo>
                <a:lnTo>
                  <a:pt x="8381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5848095" y="4394183"/>
            <a:ext cx="838200" cy="0"/>
          </a:xfrm>
          <a:custGeom>
            <a:avLst/>
            <a:gdLst/>
            <a:ahLst/>
            <a:cxnLst/>
            <a:rect l="l" t="t" r="r" b="b"/>
            <a:pathLst>
              <a:path w="838200" h="0">
                <a:moveTo>
                  <a:pt x="0" y="0"/>
                </a:moveTo>
                <a:lnTo>
                  <a:pt x="8381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3181095" y="2094473"/>
            <a:ext cx="1676400" cy="2604770"/>
          </a:xfrm>
          <a:custGeom>
            <a:avLst/>
            <a:gdLst/>
            <a:ahLst/>
            <a:cxnLst/>
            <a:rect l="l" t="t" r="r" b="b"/>
            <a:pathLst>
              <a:path w="1676400" h="2604770">
                <a:moveTo>
                  <a:pt x="0" y="2604509"/>
                </a:moveTo>
                <a:lnTo>
                  <a:pt x="1676399" y="2604509"/>
                </a:lnTo>
                <a:lnTo>
                  <a:pt x="1676399" y="0"/>
                </a:lnTo>
              </a:path>
            </a:pathLst>
          </a:custGeom>
          <a:ln w="56387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4749291" y="1879589"/>
            <a:ext cx="218440" cy="219710"/>
          </a:xfrm>
          <a:custGeom>
            <a:avLst/>
            <a:gdLst/>
            <a:ahLst/>
            <a:cxnLst/>
            <a:rect l="l" t="t" r="r" b="b"/>
            <a:pathLst>
              <a:path w="218439" h="219710">
                <a:moveTo>
                  <a:pt x="108203" y="0"/>
                </a:moveTo>
                <a:lnTo>
                  <a:pt x="0" y="219455"/>
                </a:lnTo>
                <a:lnTo>
                  <a:pt x="217931" y="219455"/>
                </a:lnTo>
                <a:lnTo>
                  <a:pt x="10820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1352295" y="2094473"/>
            <a:ext cx="1676400" cy="2604770"/>
          </a:xfrm>
          <a:custGeom>
            <a:avLst/>
            <a:gdLst/>
            <a:ahLst/>
            <a:cxnLst/>
            <a:rect l="l" t="t" r="r" b="b"/>
            <a:pathLst>
              <a:path w="1676400" h="2604770">
                <a:moveTo>
                  <a:pt x="1676399" y="2604509"/>
                </a:moveTo>
                <a:lnTo>
                  <a:pt x="0" y="2604509"/>
                </a:lnTo>
                <a:lnTo>
                  <a:pt x="0" y="0"/>
                </a:lnTo>
              </a:path>
            </a:pathLst>
          </a:custGeom>
          <a:ln w="56387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1244091" y="1879589"/>
            <a:ext cx="218440" cy="219710"/>
          </a:xfrm>
          <a:custGeom>
            <a:avLst/>
            <a:gdLst/>
            <a:ahLst/>
            <a:cxnLst/>
            <a:rect l="l" t="t" r="r" b="b"/>
            <a:pathLst>
              <a:path w="218440" h="219710">
                <a:moveTo>
                  <a:pt x="108203" y="0"/>
                </a:moveTo>
                <a:lnTo>
                  <a:pt x="0" y="219455"/>
                </a:lnTo>
                <a:lnTo>
                  <a:pt x="217931" y="219455"/>
                </a:lnTo>
                <a:lnTo>
                  <a:pt x="10820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4857495" y="3098789"/>
            <a:ext cx="775970" cy="0"/>
          </a:xfrm>
          <a:custGeom>
            <a:avLst/>
            <a:gdLst/>
            <a:ahLst/>
            <a:cxnLst/>
            <a:rect l="l" t="t" r="r" b="b"/>
            <a:pathLst>
              <a:path w="775970" h="0">
                <a:moveTo>
                  <a:pt x="0" y="0"/>
                </a:moveTo>
                <a:lnTo>
                  <a:pt x="775715" y="0"/>
                </a:lnTo>
              </a:path>
            </a:pathLst>
          </a:custGeom>
          <a:ln w="56387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5630163" y="2990585"/>
            <a:ext cx="218440" cy="218440"/>
          </a:xfrm>
          <a:custGeom>
            <a:avLst/>
            <a:gdLst/>
            <a:ahLst/>
            <a:cxnLst/>
            <a:rect l="l" t="t" r="r" b="b"/>
            <a:pathLst>
              <a:path w="218439" h="218439">
                <a:moveTo>
                  <a:pt x="0" y="0"/>
                </a:moveTo>
                <a:lnTo>
                  <a:pt x="0" y="217931"/>
                </a:lnTo>
                <a:lnTo>
                  <a:pt x="217931" y="10820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2342895" y="1269990"/>
            <a:ext cx="3886200" cy="375285"/>
          </a:xfrm>
          <a:custGeom>
            <a:avLst/>
            <a:gdLst/>
            <a:ahLst/>
            <a:cxnLst/>
            <a:rect l="l" t="t" r="r" b="b"/>
            <a:pathLst>
              <a:path w="3886200" h="375285">
                <a:moveTo>
                  <a:pt x="0" y="304799"/>
                </a:moveTo>
                <a:lnTo>
                  <a:pt x="0" y="0"/>
                </a:lnTo>
                <a:lnTo>
                  <a:pt x="3886199" y="0"/>
                </a:lnTo>
                <a:lnTo>
                  <a:pt x="3884962" y="18669"/>
                </a:lnTo>
                <a:lnTo>
                  <a:pt x="3883977" y="38025"/>
                </a:lnTo>
                <a:lnTo>
                  <a:pt x="3882688" y="78345"/>
                </a:lnTo>
                <a:lnTo>
                  <a:pt x="3882167" y="120056"/>
                </a:lnTo>
                <a:lnTo>
                  <a:pt x="3882143" y="141149"/>
                </a:lnTo>
                <a:lnTo>
                  <a:pt x="3882249" y="162251"/>
                </a:lnTo>
                <a:lnTo>
                  <a:pt x="3882770" y="204025"/>
                </a:lnTo>
                <a:lnTo>
                  <a:pt x="3883566" y="244473"/>
                </a:lnTo>
                <a:lnTo>
                  <a:pt x="3884471" y="282691"/>
                </a:lnTo>
                <a:lnTo>
                  <a:pt x="3884914" y="300680"/>
                </a:lnTo>
                <a:lnTo>
                  <a:pt x="3885322" y="317772"/>
                </a:lnTo>
                <a:lnTo>
                  <a:pt x="3885675" y="333853"/>
                </a:lnTo>
                <a:lnTo>
                  <a:pt x="3885953" y="348811"/>
                </a:lnTo>
                <a:lnTo>
                  <a:pt x="3886134" y="362532"/>
                </a:lnTo>
                <a:lnTo>
                  <a:pt x="3886199" y="374903"/>
                </a:lnTo>
              </a:path>
            </a:pathLst>
          </a:custGeom>
          <a:ln w="56387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3333495" y="1269990"/>
            <a:ext cx="0" cy="304800"/>
          </a:xfrm>
          <a:custGeom>
            <a:avLst/>
            <a:gdLst/>
            <a:ahLst/>
            <a:cxnLst/>
            <a:rect l="l" t="t" r="r" b="b"/>
            <a:pathLst>
              <a:path w="0" h="304800">
                <a:moveTo>
                  <a:pt x="0" y="0"/>
                </a:moveTo>
                <a:lnTo>
                  <a:pt x="0" y="304799"/>
                </a:lnTo>
              </a:path>
            </a:pathLst>
          </a:custGeom>
          <a:ln w="56387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70" name="object 7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10</a:t>
            </a:fld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159635">
              <a:lnSpc>
                <a:spcPts val="4285"/>
              </a:lnSpc>
            </a:pPr>
            <a:r>
              <a:rPr dirty="0" spc="-5"/>
              <a:t>Part</a:t>
            </a:r>
            <a:r>
              <a:rPr dirty="0"/>
              <a:t>e</a:t>
            </a:r>
            <a:r>
              <a:rPr dirty="0" spc="-5"/>
              <a:t> </a:t>
            </a:r>
            <a:r>
              <a:rPr dirty="0" spc="-5"/>
              <a:t>d</a:t>
            </a:r>
            <a:r>
              <a:rPr dirty="0"/>
              <a:t>i</a:t>
            </a:r>
            <a:r>
              <a:rPr dirty="0" spc="-5"/>
              <a:t> </a:t>
            </a:r>
            <a:r>
              <a:rPr dirty="0" spc="-5"/>
              <a:t>controllo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3833495" cy="4222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329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40" b="1" i="1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sz="2800" spc="0" b="1" i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800" spc="-15" b="1" i="1">
                <a:solidFill>
                  <a:srgbClr val="FFFF00"/>
                </a:solidFill>
                <a:latin typeface="Arial"/>
                <a:cs typeface="Arial"/>
              </a:rPr>
              <a:t>croaddres</a:t>
            </a:r>
            <a:r>
              <a:rPr dirty="0" sz="2800" spc="-15" b="1" i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2800" spc="0" b="1" i="1">
                <a:solidFill>
                  <a:srgbClr val="FFFF00"/>
                </a:solidFill>
                <a:latin typeface="Arial"/>
                <a:cs typeface="Arial"/>
              </a:rPr>
              <a:t>-</a:t>
            </a:r>
            <a:r>
              <a:rPr dirty="0" sz="2800" spc="-15" b="1" i="1">
                <a:solidFill>
                  <a:srgbClr val="FFFF00"/>
                </a:solidFill>
                <a:latin typeface="Arial"/>
                <a:cs typeface="Arial"/>
              </a:rPr>
              <a:t>based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00095" y="1879589"/>
            <a:ext cx="609600" cy="2057400"/>
          </a:xfrm>
          <a:custGeom>
            <a:avLst/>
            <a:gdLst/>
            <a:ahLst/>
            <a:cxnLst/>
            <a:rect l="l" t="t" r="r" b="b"/>
            <a:pathLst>
              <a:path w="609600" h="2057400">
                <a:moveTo>
                  <a:pt x="0" y="2057399"/>
                </a:moveTo>
                <a:lnTo>
                  <a:pt x="609599" y="2057399"/>
                </a:lnTo>
                <a:lnTo>
                  <a:pt x="609599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800095" y="1879589"/>
            <a:ext cx="609600" cy="2057400"/>
          </a:xfrm>
          <a:custGeom>
            <a:avLst/>
            <a:gdLst/>
            <a:ahLst/>
            <a:cxnLst/>
            <a:rect l="l" t="t" r="r" b="b"/>
            <a:pathLst>
              <a:path w="609600" h="2057400">
                <a:moveTo>
                  <a:pt x="0" y="2057399"/>
                </a:moveTo>
                <a:lnTo>
                  <a:pt x="609599" y="2057399"/>
                </a:lnTo>
                <a:lnTo>
                  <a:pt x="609599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2965706" y="2407099"/>
            <a:ext cx="279400" cy="10604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 indent="15240">
              <a:lnSpc>
                <a:spcPct val="99800"/>
              </a:lnSpc>
            </a:pPr>
            <a:r>
              <a:rPr dirty="0" sz="2400">
                <a:latin typeface="Arial"/>
                <a:cs typeface="Arial"/>
              </a:rPr>
              <a:t>R O M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800095" y="4165583"/>
            <a:ext cx="533400" cy="990600"/>
          </a:xfrm>
          <a:custGeom>
            <a:avLst/>
            <a:gdLst/>
            <a:ahLst/>
            <a:cxnLst/>
            <a:rect l="l" t="t" r="r" b="b"/>
            <a:pathLst>
              <a:path w="533400" h="990600">
                <a:moveTo>
                  <a:pt x="0" y="990599"/>
                </a:moveTo>
                <a:lnTo>
                  <a:pt x="533399" y="990599"/>
                </a:lnTo>
                <a:lnTo>
                  <a:pt x="53339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800095" y="4165583"/>
            <a:ext cx="533400" cy="990600"/>
          </a:xfrm>
          <a:custGeom>
            <a:avLst/>
            <a:gdLst/>
            <a:ahLst/>
            <a:cxnLst/>
            <a:rect l="l" t="t" r="r" b="b"/>
            <a:pathLst>
              <a:path w="533400" h="990600">
                <a:moveTo>
                  <a:pt x="0" y="990599"/>
                </a:moveTo>
                <a:lnTo>
                  <a:pt x="533399" y="990599"/>
                </a:lnTo>
                <a:lnTo>
                  <a:pt x="53339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628895" y="5003783"/>
            <a:ext cx="914400" cy="990600"/>
          </a:xfrm>
          <a:custGeom>
            <a:avLst/>
            <a:gdLst/>
            <a:ahLst/>
            <a:cxnLst/>
            <a:rect l="l" t="t" r="r" b="b"/>
            <a:pathLst>
              <a:path w="914400" h="990600">
                <a:moveTo>
                  <a:pt x="0" y="990599"/>
                </a:moveTo>
                <a:lnTo>
                  <a:pt x="914399" y="990599"/>
                </a:lnTo>
                <a:lnTo>
                  <a:pt x="91439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4628895" y="5003783"/>
            <a:ext cx="914400" cy="990600"/>
          </a:xfrm>
          <a:custGeom>
            <a:avLst/>
            <a:gdLst/>
            <a:ahLst/>
            <a:cxnLst/>
            <a:rect l="l" t="t" r="r" b="b"/>
            <a:pathLst>
              <a:path w="914400" h="990600">
                <a:moveTo>
                  <a:pt x="0" y="990599"/>
                </a:moveTo>
                <a:lnTo>
                  <a:pt x="914399" y="990599"/>
                </a:lnTo>
                <a:lnTo>
                  <a:pt x="91439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409695" y="2184389"/>
            <a:ext cx="3548379" cy="0"/>
          </a:xfrm>
          <a:custGeom>
            <a:avLst/>
            <a:gdLst/>
            <a:ahLst/>
            <a:cxnLst/>
            <a:rect l="l" t="t" r="r" b="b"/>
            <a:pathLst>
              <a:path w="3548379" h="0">
                <a:moveTo>
                  <a:pt x="0" y="0"/>
                </a:moveTo>
                <a:lnTo>
                  <a:pt x="354787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954519" y="20518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29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3409695" y="2717789"/>
            <a:ext cx="1676400" cy="2024380"/>
          </a:xfrm>
          <a:custGeom>
            <a:avLst/>
            <a:gdLst/>
            <a:ahLst/>
            <a:cxnLst/>
            <a:rect l="l" t="t" r="r" b="b"/>
            <a:pathLst>
              <a:path w="1676400" h="2024379">
                <a:moveTo>
                  <a:pt x="0" y="0"/>
                </a:moveTo>
                <a:lnTo>
                  <a:pt x="1676399" y="0"/>
                </a:lnTo>
                <a:lnTo>
                  <a:pt x="1676399" y="2023865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953507" y="4738607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29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409695" y="3632189"/>
            <a:ext cx="609600" cy="685800"/>
          </a:xfrm>
          <a:custGeom>
            <a:avLst/>
            <a:gdLst/>
            <a:ahLst/>
            <a:cxnLst/>
            <a:rect l="l" t="t" r="r" b="b"/>
            <a:pathLst>
              <a:path w="609600" h="685800">
                <a:moveTo>
                  <a:pt x="0" y="0"/>
                </a:moveTo>
                <a:lnTo>
                  <a:pt x="609599" y="0"/>
                </a:lnTo>
                <a:lnTo>
                  <a:pt x="609599" y="685793"/>
                </a:lnTo>
                <a:lnTo>
                  <a:pt x="185927" y="685793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333495" y="4185395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409695" y="3174989"/>
            <a:ext cx="990600" cy="1676400"/>
          </a:xfrm>
          <a:custGeom>
            <a:avLst/>
            <a:gdLst/>
            <a:ahLst/>
            <a:cxnLst/>
            <a:rect l="l" t="t" r="r" b="b"/>
            <a:pathLst>
              <a:path w="990600" h="1676400">
                <a:moveTo>
                  <a:pt x="0" y="0"/>
                </a:moveTo>
                <a:lnTo>
                  <a:pt x="990599" y="0"/>
                </a:lnTo>
                <a:lnTo>
                  <a:pt x="990599" y="1676393"/>
                </a:lnTo>
                <a:lnTo>
                  <a:pt x="185927" y="1676393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3333495" y="4718795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742695" y="2870189"/>
            <a:ext cx="2057400" cy="1752600"/>
          </a:xfrm>
          <a:custGeom>
            <a:avLst/>
            <a:gdLst/>
            <a:ahLst/>
            <a:cxnLst/>
            <a:rect l="l" t="t" r="r" b="b"/>
            <a:pathLst>
              <a:path w="2057400" h="1752600">
                <a:moveTo>
                  <a:pt x="2057399" y="1752593"/>
                </a:moveTo>
                <a:lnTo>
                  <a:pt x="0" y="1752593"/>
                </a:lnTo>
                <a:lnTo>
                  <a:pt x="0" y="0"/>
                </a:lnTo>
                <a:lnTo>
                  <a:pt x="27127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010919" y="27376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2534919" y="27376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2800095" y="4317983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304799"/>
                </a:moveTo>
                <a:lnTo>
                  <a:pt x="533399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2800095" y="4622783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0"/>
                </a:moveTo>
                <a:lnTo>
                  <a:pt x="533399" y="228599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4628895" y="5156183"/>
            <a:ext cx="914400" cy="381000"/>
          </a:xfrm>
          <a:custGeom>
            <a:avLst/>
            <a:gdLst/>
            <a:ahLst/>
            <a:cxnLst/>
            <a:rect l="l" t="t" r="r" b="b"/>
            <a:pathLst>
              <a:path w="914400" h="381000">
                <a:moveTo>
                  <a:pt x="0" y="380999"/>
                </a:moveTo>
                <a:lnTo>
                  <a:pt x="914399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4628895" y="5537183"/>
            <a:ext cx="914400" cy="228600"/>
          </a:xfrm>
          <a:custGeom>
            <a:avLst/>
            <a:gdLst/>
            <a:ahLst/>
            <a:cxnLst/>
            <a:rect l="l" t="t" r="r" b="b"/>
            <a:pathLst>
              <a:path w="914400" h="228600">
                <a:moveTo>
                  <a:pt x="0" y="0"/>
                </a:moveTo>
                <a:lnTo>
                  <a:pt x="914399" y="228599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5805423" y="5460983"/>
            <a:ext cx="1414780" cy="0"/>
          </a:xfrm>
          <a:custGeom>
            <a:avLst/>
            <a:gdLst/>
            <a:ahLst/>
            <a:cxnLst/>
            <a:rect l="l" t="t" r="r" b="b"/>
            <a:pathLst>
              <a:path w="1414779" h="0">
                <a:moveTo>
                  <a:pt x="0" y="0"/>
                </a:moveTo>
                <a:lnTo>
                  <a:pt x="141427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5543295" y="5328395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3028695" y="5299439"/>
            <a:ext cx="1600200" cy="238125"/>
          </a:xfrm>
          <a:custGeom>
            <a:avLst/>
            <a:gdLst/>
            <a:ahLst/>
            <a:cxnLst/>
            <a:rect l="l" t="t" r="r" b="b"/>
            <a:pathLst>
              <a:path w="1600200" h="238125">
                <a:moveTo>
                  <a:pt x="1600199" y="237743"/>
                </a:moveTo>
                <a:lnTo>
                  <a:pt x="0" y="237743"/>
                </a:ln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955543" y="5156183"/>
            <a:ext cx="147955" cy="147955"/>
          </a:xfrm>
          <a:custGeom>
            <a:avLst/>
            <a:gdLst/>
            <a:ahLst/>
            <a:cxnLst/>
            <a:rect l="l" t="t" r="r" b="b"/>
            <a:pathLst>
              <a:path w="147955" h="147954">
                <a:moveTo>
                  <a:pt x="73151" y="0"/>
                </a:moveTo>
                <a:lnTo>
                  <a:pt x="0" y="147827"/>
                </a:lnTo>
                <a:lnTo>
                  <a:pt x="147827" y="147827"/>
                </a:lnTo>
                <a:lnTo>
                  <a:pt x="7315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7511802" y="2009335"/>
            <a:ext cx="22923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24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374642" y="5325561"/>
            <a:ext cx="24574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C</a:t>
            </a:r>
            <a:endParaRPr sz="24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73837" y="4241645"/>
            <a:ext cx="12680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mic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oin</a:t>
            </a:r>
            <a:r>
              <a:rPr dirty="0" sz="1600" spc="-2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izzo</a:t>
            </a:r>
            <a:endParaRPr sz="16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317240" y="2336644"/>
            <a:ext cx="11099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microcodice</a:t>
            </a:r>
            <a:endParaRPr sz="16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164840" y="3022444"/>
            <a:ext cx="25146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eff</a:t>
            </a:r>
            <a:endParaRPr sz="16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698241" y="3555856"/>
            <a:ext cx="144716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mic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oin</a:t>
            </a:r>
            <a:r>
              <a:rPr dirty="0" sz="1600" spc="-2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izzo</a:t>
            </a:r>
            <a:r>
              <a:rPr dirty="0" sz="160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698241" y="4013045"/>
            <a:ext cx="144716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mic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oin</a:t>
            </a:r>
            <a:r>
              <a:rPr dirty="0" sz="1600" spc="-2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izzo</a:t>
            </a:r>
            <a:r>
              <a:rPr dirty="0" sz="160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F</a:t>
            </a:r>
            <a:endParaRPr sz="16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4570983" y="3568181"/>
            <a:ext cx="1125220" cy="140335"/>
          </a:xfrm>
          <a:custGeom>
            <a:avLst/>
            <a:gdLst/>
            <a:ahLst/>
            <a:cxnLst/>
            <a:rect l="l" t="t" r="r" b="b"/>
            <a:pathLst>
              <a:path w="1125220" h="140335">
                <a:moveTo>
                  <a:pt x="1124711" y="140207"/>
                </a:moveTo>
                <a:lnTo>
                  <a:pt x="0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4476495" y="3519413"/>
            <a:ext cx="106680" cy="99060"/>
          </a:xfrm>
          <a:custGeom>
            <a:avLst/>
            <a:gdLst/>
            <a:ahLst/>
            <a:cxnLst/>
            <a:rect l="l" t="t" r="r" b="b"/>
            <a:pathLst>
              <a:path w="106679" h="99060">
                <a:moveTo>
                  <a:pt x="106679" y="0"/>
                </a:moveTo>
                <a:lnTo>
                  <a:pt x="0" y="36575"/>
                </a:lnTo>
                <a:lnTo>
                  <a:pt x="94487" y="99059"/>
                </a:lnTo>
                <a:lnTo>
                  <a:pt x="1066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4191507" y="4089389"/>
            <a:ext cx="1504315" cy="71755"/>
          </a:xfrm>
          <a:custGeom>
            <a:avLst/>
            <a:gdLst/>
            <a:ahLst/>
            <a:cxnLst/>
            <a:rect l="l" t="t" r="r" b="b"/>
            <a:pathLst>
              <a:path w="1504314" h="71754">
                <a:moveTo>
                  <a:pt x="1504187" y="0"/>
                </a:moveTo>
                <a:lnTo>
                  <a:pt x="0" y="71621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4095495" y="4112249"/>
            <a:ext cx="104139" cy="99060"/>
          </a:xfrm>
          <a:custGeom>
            <a:avLst/>
            <a:gdLst/>
            <a:ahLst/>
            <a:cxnLst/>
            <a:rect l="l" t="t" r="r" b="b"/>
            <a:pathLst>
              <a:path w="104139" h="99060">
                <a:moveTo>
                  <a:pt x="99059" y="0"/>
                </a:moveTo>
                <a:lnTo>
                  <a:pt x="0" y="53333"/>
                </a:lnTo>
                <a:lnTo>
                  <a:pt x="103631" y="99053"/>
                </a:lnTo>
                <a:lnTo>
                  <a:pt x="990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43" name="object 43"/>
          <p:cNvSpPr txBox="1"/>
          <p:nvPr/>
        </p:nvSpPr>
        <p:spPr>
          <a:xfrm>
            <a:off x="7603229" y="6474228"/>
            <a:ext cx="598805" cy="203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5" b="1">
                <a:solidFill>
                  <a:srgbClr val="FFFF00"/>
                </a:solidFill>
                <a:latin typeface="Arial"/>
                <a:cs typeface="Arial"/>
              </a:rPr>
              <a:t>D07</a:t>
            </a:r>
            <a:r>
              <a:rPr dirty="0" sz="1400" spc="-10" b="1">
                <a:solidFill>
                  <a:srgbClr val="FFFF00"/>
                </a:solidFill>
                <a:latin typeface="Arial"/>
                <a:cs typeface="Arial"/>
              </a:rPr>
              <a:t>.</a:t>
            </a:r>
            <a:r>
              <a:rPr dirty="0" sz="1400" spc="-5" b="1">
                <a:solidFill>
                  <a:srgbClr val="FFFF00"/>
                </a:solidFill>
                <a:latin typeface="Arial"/>
                <a:cs typeface="Arial"/>
              </a:rPr>
              <a:t>20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/>
        </p:nvGraphicFramePr>
        <p:xfrm>
          <a:off x="1257045" y="2317739"/>
          <a:ext cx="1281430" cy="11049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799"/>
                <a:gridCol w="304799"/>
                <a:gridCol w="652271"/>
              </a:tblGrid>
              <a:tr h="533399">
                <a:tc rowSpan="2">
                  <a:txBody>
                    <a:bodyPr/>
                    <a:lstStyle/>
                    <a:p>
                      <a:pPr marL="31115">
                        <a:lnSpc>
                          <a:spcPct val="100000"/>
                        </a:lnSpc>
                      </a:pPr>
                      <a:r>
                        <a:rPr dirty="0" sz="2400">
                          <a:solidFill>
                            <a:srgbClr val="FFFF00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3970">
                        <a:lnSpc>
                          <a:spcPct val="100000"/>
                        </a:lnSpc>
                      </a:pPr>
                      <a:r>
                        <a:rPr dirty="0" sz="2400">
                          <a:solidFill>
                            <a:srgbClr val="FFFF00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</a:tr>
              <a:tr h="5333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solidFill>
                      <a:srgbClr val="3737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159635">
              <a:lnSpc>
                <a:spcPts val="4285"/>
              </a:lnSpc>
            </a:pPr>
            <a:r>
              <a:rPr dirty="0" spc="-5"/>
              <a:t>Part</a:t>
            </a:r>
            <a:r>
              <a:rPr dirty="0"/>
              <a:t>e</a:t>
            </a:r>
            <a:r>
              <a:rPr dirty="0" spc="-5"/>
              <a:t> </a:t>
            </a:r>
            <a:r>
              <a:rPr dirty="0" spc="-5"/>
              <a:t>d</a:t>
            </a:r>
            <a:r>
              <a:rPr dirty="0"/>
              <a:t>i</a:t>
            </a:r>
            <a:r>
              <a:rPr dirty="0" spc="-5"/>
              <a:t> </a:t>
            </a:r>
            <a:r>
              <a:rPr dirty="0" spc="-5"/>
              <a:t>controllo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4306570" cy="4222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3329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40" b="1" i="1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sz="2800" spc="0" b="1" i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800" spc="-15" b="1" i="1">
                <a:solidFill>
                  <a:srgbClr val="FFFF00"/>
                </a:solidFill>
                <a:latin typeface="Arial"/>
                <a:cs typeface="Arial"/>
              </a:rPr>
              <a:t>croinstructio</a:t>
            </a:r>
            <a:r>
              <a:rPr dirty="0" sz="2800" spc="-30" b="1" i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800" spc="0" b="1" i="1">
                <a:solidFill>
                  <a:srgbClr val="FFFF00"/>
                </a:solidFill>
                <a:latin typeface="Arial"/>
                <a:cs typeface="Arial"/>
              </a:rPr>
              <a:t>-</a:t>
            </a:r>
            <a:r>
              <a:rPr dirty="0" sz="2800" spc="-15" b="1" i="1">
                <a:solidFill>
                  <a:srgbClr val="FFFF00"/>
                </a:solidFill>
                <a:latin typeface="Arial"/>
                <a:cs typeface="Arial"/>
              </a:rPr>
              <a:t>based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00095" y="4165583"/>
            <a:ext cx="533400" cy="990600"/>
          </a:xfrm>
          <a:custGeom>
            <a:avLst/>
            <a:gdLst/>
            <a:ahLst/>
            <a:cxnLst/>
            <a:rect l="l" t="t" r="r" b="b"/>
            <a:pathLst>
              <a:path w="533400" h="990600">
                <a:moveTo>
                  <a:pt x="0" y="990599"/>
                </a:moveTo>
                <a:lnTo>
                  <a:pt x="533399" y="990599"/>
                </a:lnTo>
                <a:lnTo>
                  <a:pt x="53339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800095" y="4165583"/>
            <a:ext cx="533400" cy="990600"/>
          </a:xfrm>
          <a:custGeom>
            <a:avLst/>
            <a:gdLst/>
            <a:ahLst/>
            <a:cxnLst/>
            <a:rect l="l" t="t" r="r" b="b"/>
            <a:pathLst>
              <a:path w="533400" h="990600">
                <a:moveTo>
                  <a:pt x="0" y="990599"/>
                </a:moveTo>
                <a:lnTo>
                  <a:pt x="533399" y="990599"/>
                </a:lnTo>
                <a:lnTo>
                  <a:pt x="53339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628895" y="5003783"/>
            <a:ext cx="914400" cy="990600"/>
          </a:xfrm>
          <a:custGeom>
            <a:avLst/>
            <a:gdLst/>
            <a:ahLst/>
            <a:cxnLst/>
            <a:rect l="l" t="t" r="r" b="b"/>
            <a:pathLst>
              <a:path w="914400" h="990600">
                <a:moveTo>
                  <a:pt x="0" y="990599"/>
                </a:moveTo>
                <a:lnTo>
                  <a:pt x="914399" y="990599"/>
                </a:lnTo>
                <a:lnTo>
                  <a:pt x="91439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628895" y="5003783"/>
            <a:ext cx="914400" cy="990600"/>
          </a:xfrm>
          <a:custGeom>
            <a:avLst/>
            <a:gdLst/>
            <a:ahLst/>
            <a:cxnLst/>
            <a:rect l="l" t="t" r="r" b="b"/>
            <a:pathLst>
              <a:path w="914400" h="990600">
                <a:moveTo>
                  <a:pt x="0" y="990599"/>
                </a:moveTo>
                <a:lnTo>
                  <a:pt x="914399" y="990599"/>
                </a:lnTo>
                <a:lnTo>
                  <a:pt x="91439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800095" y="1955789"/>
            <a:ext cx="609600" cy="2057400"/>
          </a:xfrm>
          <a:custGeom>
            <a:avLst/>
            <a:gdLst/>
            <a:ahLst/>
            <a:cxnLst/>
            <a:rect l="l" t="t" r="r" b="b"/>
            <a:pathLst>
              <a:path w="609600" h="2057400">
                <a:moveTo>
                  <a:pt x="0" y="2057399"/>
                </a:moveTo>
                <a:lnTo>
                  <a:pt x="609599" y="2057399"/>
                </a:lnTo>
                <a:lnTo>
                  <a:pt x="609599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800095" y="1955789"/>
            <a:ext cx="609600" cy="2057400"/>
          </a:xfrm>
          <a:custGeom>
            <a:avLst/>
            <a:gdLst/>
            <a:ahLst/>
            <a:cxnLst/>
            <a:rect l="l" t="t" r="r" b="b"/>
            <a:pathLst>
              <a:path w="609600" h="2057400">
                <a:moveTo>
                  <a:pt x="0" y="2057399"/>
                </a:moveTo>
                <a:lnTo>
                  <a:pt x="609599" y="2057399"/>
                </a:lnTo>
                <a:lnTo>
                  <a:pt x="609599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104895" y="1955789"/>
            <a:ext cx="0" cy="2057400"/>
          </a:xfrm>
          <a:custGeom>
            <a:avLst/>
            <a:gdLst/>
            <a:ahLst/>
            <a:cxnLst/>
            <a:rect l="l" t="t" r="r" b="b"/>
            <a:pathLst>
              <a:path w="0" h="2057400">
                <a:moveTo>
                  <a:pt x="0" y="0"/>
                </a:moveTo>
                <a:lnTo>
                  <a:pt x="0" y="2057399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409695" y="2184389"/>
            <a:ext cx="3548379" cy="0"/>
          </a:xfrm>
          <a:custGeom>
            <a:avLst/>
            <a:gdLst/>
            <a:ahLst/>
            <a:cxnLst/>
            <a:rect l="l" t="t" r="r" b="b"/>
            <a:pathLst>
              <a:path w="3548379" h="0">
                <a:moveTo>
                  <a:pt x="0" y="0"/>
                </a:moveTo>
                <a:lnTo>
                  <a:pt x="354787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6954519" y="20518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29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3409695" y="2717789"/>
            <a:ext cx="1676400" cy="2024380"/>
          </a:xfrm>
          <a:custGeom>
            <a:avLst/>
            <a:gdLst/>
            <a:ahLst/>
            <a:cxnLst/>
            <a:rect l="l" t="t" r="r" b="b"/>
            <a:pathLst>
              <a:path w="1676400" h="2024379">
                <a:moveTo>
                  <a:pt x="0" y="0"/>
                </a:moveTo>
                <a:lnTo>
                  <a:pt x="1676399" y="0"/>
                </a:lnTo>
                <a:lnTo>
                  <a:pt x="1676399" y="2023865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953507" y="4738607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29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409695" y="3632189"/>
            <a:ext cx="609600" cy="685800"/>
          </a:xfrm>
          <a:custGeom>
            <a:avLst/>
            <a:gdLst/>
            <a:ahLst/>
            <a:cxnLst/>
            <a:rect l="l" t="t" r="r" b="b"/>
            <a:pathLst>
              <a:path w="609600" h="685800">
                <a:moveTo>
                  <a:pt x="0" y="0"/>
                </a:moveTo>
                <a:lnTo>
                  <a:pt x="609599" y="0"/>
                </a:lnTo>
                <a:lnTo>
                  <a:pt x="609599" y="685793"/>
                </a:lnTo>
                <a:lnTo>
                  <a:pt x="185927" y="685793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333495" y="4185395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409695" y="3174989"/>
            <a:ext cx="990600" cy="1676400"/>
          </a:xfrm>
          <a:custGeom>
            <a:avLst/>
            <a:gdLst/>
            <a:ahLst/>
            <a:cxnLst/>
            <a:rect l="l" t="t" r="r" b="b"/>
            <a:pathLst>
              <a:path w="990600" h="1676400">
                <a:moveTo>
                  <a:pt x="0" y="0"/>
                </a:moveTo>
                <a:lnTo>
                  <a:pt x="990599" y="0"/>
                </a:lnTo>
                <a:lnTo>
                  <a:pt x="990599" y="1676393"/>
                </a:lnTo>
                <a:lnTo>
                  <a:pt x="185927" y="1676393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3333495" y="4718795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800095" y="4317983"/>
            <a:ext cx="533400" cy="304800"/>
          </a:xfrm>
          <a:custGeom>
            <a:avLst/>
            <a:gdLst/>
            <a:ahLst/>
            <a:cxnLst/>
            <a:rect l="l" t="t" r="r" b="b"/>
            <a:pathLst>
              <a:path w="533400" h="304800">
                <a:moveTo>
                  <a:pt x="0" y="304799"/>
                </a:moveTo>
                <a:lnTo>
                  <a:pt x="533399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800095" y="4622783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0"/>
                </a:moveTo>
                <a:lnTo>
                  <a:pt x="533399" y="228599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4628895" y="5156183"/>
            <a:ext cx="914400" cy="381000"/>
          </a:xfrm>
          <a:custGeom>
            <a:avLst/>
            <a:gdLst/>
            <a:ahLst/>
            <a:cxnLst/>
            <a:rect l="l" t="t" r="r" b="b"/>
            <a:pathLst>
              <a:path w="914400" h="381000">
                <a:moveTo>
                  <a:pt x="0" y="380999"/>
                </a:moveTo>
                <a:lnTo>
                  <a:pt x="914399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628895" y="5537183"/>
            <a:ext cx="914400" cy="228600"/>
          </a:xfrm>
          <a:custGeom>
            <a:avLst/>
            <a:gdLst/>
            <a:ahLst/>
            <a:cxnLst/>
            <a:rect l="l" t="t" r="r" b="b"/>
            <a:pathLst>
              <a:path w="914400" h="228600">
                <a:moveTo>
                  <a:pt x="0" y="0"/>
                </a:moveTo>
                <a:lnTo>
                  <a:pt x="914399" y="228599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5805423" y="5460983"/>
            <a:ext cx="1414780" cy="0"/>
          </a:xfrm>
          <a:custGeom>
            <a:avLst/>
            <a:gdLst/>
            <a:ahLst/>
            <a:cxnLst/>
            <a:rect l="l" t="t" r="r" b="b"/>
            <a:pathLst>
              <a:path w="1414779" h="0">
                <a:moveTo>
                  <a:pt x="0" y="0"/>
                </a:moveTo>
                <a:lnTo>
                  <a:pt x="141427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543295" y="5328395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3028695" y="5299439"/>
            <a:ext cx="1600200" cy="238125"/>
          </a:xfrm>
          <a:custGeom>
            <a:avLst/>
            <a:gdLst/>
            <a:ahLst/>
            <a:cxnLst/>
            <a:rect l="l" t="t" r="r" b="b"/>
            <a:pathLst>
              <a:path w="1600200" h="238125">
                <a:moveTo>
                  <a:pt x="1600199" y="237743"/>
                </a:moveTo>
                <a:lnTo>
                  <a:pt x="0" y="237743"/>
                </a:ln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955543" y="5156183"/>
            <a:ext cx="147955" cy="147955"/>
          </a:xfrm>
          <a:custGeom>
            <a:avLst/>
            <a:gdLst/>
            <a:ahLst/>
            <a:cxnLst/>
            <a:rect l="l" t="t" r="r" b="b"/>
            <a:pathLst>
              <a:path w="147955" h="147954">
                <a:moveTo>
                  <a:pt x="73151" y="0"/>
                </a:moveTo>
                <a:lnTo>
                  <a:pt x="0" y="147827"/>
                </a:lnTo>
                <a:lnTo>
                  <a:pt x="147827" y="147827"/>
                </a:lnTo>
                <a:lnTo>
                  <a:pt x="7315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4570983" y="3568181"/>
            <a:ext cx="1125220" cy="140335"/>
          </a:xfrm>
          <a:custGeom>
            <a:avLst/>
            <a:gdLst/>
            <a:ahLst/>
            <a:cxnLst/>
            <a:rect l="l" t="t" r="r" b="b"/>
            <a:pathLst>
              <a:path w="1125220" h="140335">
                <a:moveTo>
                  <a:pt x="1124711" y="140207"/>
                </a:moveTo>
                <a:lnTo>
                  <a:pt x="0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4476495" y="3519413"/>
            <a:ext cx="106680" cy="99060"/>
          </a:xfrm>
          <a:custGeom>
            <a:avLst/>
            <a:gdLst/>
            <a:ahLst/>
            <a:cxnLst/>
            <a:rect l="l" t="t" r="r" b="b"/>
            <a:pathLst>
              <a:path w="106679" h="99060">
                <a:moveTo>
                  <a:pt x="106679" y="0"/>
                </a:moveTo>
                <a:lnTo>
                  <a:pt x="0" y="36575"/>
                </a:lnTo>
                <a:lnTo>
                  <a:pt x="94487" y="99059"/>
                </a:lnTo>
                <a:lnTo>
                  <a:pt x="1066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4191507" y="4089389"/>
            <a:ext cx="1504315" cy="71755"/>
          </a:xfrm>
          <a:custGeom>
            <a:avLst/>
            <a:gdLst/>
            <a:ahLst/>
            <a:cxnLst/>
            <a:rect l="l" t="t" r="r" b="b"/>
            <a:pathLst>
              <a:path w="1504314" h="71754">
                <a:moveTo>
                  <a:pt x="1504187" y="0"/>
                </a:moveTo>
                <a:lnTo>
                  <a:pt x="0" y="71621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4095495" y="4112249"/>
            <a:ext cx="104139" cy="99060"/>
          </a:xfrm>
          <a:custGeom>
            <a:avLst/>
            <a:gdLst/>
            <a:ahLst/>
            <a:cxnLst/>
            <a:rect l="l" t="t" r="r" b="b"/>
            <a:pathLst>
              <a:path w="104139" h="99060">
                <a:moveTo>
                  <a:pt x="99059" y="0"/>
                </a:moveTo>
                <a:lnTo>
                  <a:pt x="0" y="53333"/>
                </a:lnTo>
                <a:lnTo>
                  <a:pt x="103631" y="99053"/>
                </a:lnTo>
                <a:lnTo>
                  <a:pt x="990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534919" y="20518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534919" y="25852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2534919" y="30424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2837690" y="2849059"/>
            <a:ext cx="53403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S R</a:t>
            </a:r>
            <a:endParaRPr sz="24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511802" y="2009335"/>
            <a:ext cx="22923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24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374642" y="5325561"/>
            <a:ext cx="245745" cy="330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FF00"/>
                </a:solidFill>
                <a:latin typeface="Arial"/>
                <a:cs typeface="Arial"/>
              </a:rPr>
              <a:t>C</a:t>
            </a:r>
            <a:endParaRPr sz="24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97637" y="4317845"/>
            <a:ext cx="12680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mic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oin</a:t>
            </a:r>
            <a:r>
              <a:rPr dirty="0" sz="1600" spc="-2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izzo</a:t>
            </a:r>
            <a:endParaRPr sz="1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317228" y="2336644"/>
            <a:ext cx="11099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microcodice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164828" y="3022456"/>
            <a:ext cx="25146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eff</a:t>
            </a:r>
            <a:endParaRPr sz="16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698228" y="3555856"/>
            <a:ext cx="144716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mic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oin</a:t>
            </a:r>
            <a:r>
              <a:rPr dirty="0" sz="1600" spc="-2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izzo</a:t>
            </a:r>
            <a:r>
              <a:rPr dirty="0" sz="160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698228" y="4013056"/>
            <a:ext cx="144716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mic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oin</a:t>
            </a:r>
            <a:r>
              <a:rPr dirty="0" sz="1600" spc="-2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izzo</a:t>
            </a:r>
            <a:r>
              <a:rPr dirty="0" sz="160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F</a:t>
            </a:r>
            <a:endParaRPr sz="160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2534919" y="34996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590295" y="2946389"/>
            <a:ext cx="2133600" cy="1676400"/>
          </a:xfrm>
          <a:custGeom>
            <a:avLst/>
            <a:gdLst/>
            <a:ahLst/>
            <a:cxnLst/>
            <a:rect l="l" t="t" r="r" b="b"/>
            <a:pathLst>
              <a:path w="2133600" h="1676400">
                <a:moveTo>
                  <a:pt x="2133599" y="1676393"/>
                </a:moveTo>
                <a:lnTo>
                  <a:pt x="0" y="1676393"/>
                </a:lnTo>
                <a:lnTo>
                  <a:pt x="0" y="0"/>
                </a:lnTo>
                <a:lnTo>
                  <a:pt x="72847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1315719" y="28138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47" name="object 4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  <p:graphicFrame>
        <p:nvGraphicFramePr>
          <p:cNvPr id="34" name="object 34"/>
          <p:cNvGraphicFramePr>
            <a:graphicFrameLocks noGrp="1"/>
          </p:cNvGraphicFramePr>
          <p:nvPr/>
        </p:nvGraphicFramePr>
        <p:xfrm>
          <a:off x="1561845" y="1936739"/>
          <a:ext cx="976630" cy="20955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599"/>
                <a:gridCol w="347471"/>
              </a:tblGrid>
              <a:tr h="228599">
                <a:tc rowSpan="5">
                  <a:txBody>
                    <a:bodyPr/>
                    <a:lstStyle/>
                    <a:p>
                      <a:pPr algn="just" marL="158750" marR="150495" indent="15240">
                        <a:lnSpc>
                          <a:spcPct val="99800"/>
                        </a:lnSpc>
                      </a:pPr>
                      <a:r>
                        <a:rPr dirty="0" sz="2400">
                          <a:latin typeface="Arial"/>
                          <a:cs typeface="Arial"/>
                        </a:rPr>
                        <a:t>R O M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</a:tr>
              <a:tr h="5333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</a:tr>
              <a:tr h="4571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</a:tr>
              <a:tr h="4571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3737CB"/>
                    </a:solidFill>
                  </a:tcPr>
                </a:tc>
              </a:tr>
              <a:tr h="3809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solidFill>
                      <a:srgbClr val="3737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16835">
              <a:lnSpc>
                <a:spcPts val="4285"/>
              </a:lnSpc>
            </a:pPr>
            <a:r>
              <a:rPr dirty="0" spc="-5"/>
              <a:t>Osservazioni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40" i="1">
                <a:latin typeface="Arial"/>
                <a:cs typeface="Arial"/>
              </a:rPr>
              <a:t>M</a:t>
            </a:r>
            <a:r>
              <a:rPr dirty="0" sz="2800" spc="0" i="1">
                <a:latin typeface="Arial"/>
                <a:cs typeface="Arial"/>
              </a:rPr>
              <a:t>i</a:t>
            </a:r>
            <a:r>
              <a:rPr dirty="0" sz="2800" spc="-15" i="1">
                <a:latin typeface="Arial"/>
                <a:cs typeface="Arial"/>
              </a:rPr>
              <a:t>croaddres</a:t>
            </a:r>
            <a:r>
              <a:rPr dirty="0" sz="2800" spc="-15" i="1">
                <a:latin typeface="Arial"/>
                <a:cs typeface="Arial"/>
              </a:rPr>
              <a:t>s</a:t>
            </a:r>
            <a:r>
              <a:rPr dirty="0" sz="2800" spc="0" i="1">
                <a:latin typeface="Arial"/>
                <a:cs typeface="Arial"/>
              </a:rPr>
              <a:t>-</a:t>
            </a:r>
            <a:r>
              <a:rPr dirty="0" sz="2800" spc="-15" i="1">
                <a:latin typeface="Arial"/>
                <a:cs typeface="Arial"/>
              </a:rPr>
              <a:t>based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I</a:t>
            </a:r>
            <a:r>
              <a:rPr dirty="0" baseline="2314" sz="3600"/>
              <a:t>l</a:t>
            </a:r>
            <a:r>
              <a:rPr dirty="0" baseline="2314" sz="3600"/>
              <a:t> </a:t>
            </a:r>
            <a:r>
              <a:rPr dirty="0" baseline="2314" sz="3600" spc="-7"/>
              <a:t>registr</a:t>
            </a:r>
            <a:r>
              <a:rPr dirty="0" baseline="2314" sz="3600"/>
              <a:t>o</a:t>
            </a:r>
            <a:r>
              <a:rPr dirty="0" baseline="2314" sz="3600"/>
              <a:t> </a:t>
            </a:r>
            <a:r>
              <a:rPr dirty="0" baseline="2314" sz="3600" spc="-7"/>
              <a:t>d</a:t>
            </a:r>
            <a:r>
              <a:rPr dirty="0" baseline="2314" sz="3600"/>
              <a:t>i</a:t>
            </a:r>
            <a:r>
              <a:rPr dirty="0" baseline="2314" sz="3600"/>
              <a:t> </a:t>
            </a:r>
            <a:r>
              <a:rPr dirty="0" baseline="2314" sz="3600" spc="-7"/>
              <a:t>stat</a:t>
            </a:r>
            <a:r>
              <a:rPr dirty="0" baseline="2314" sz="3600"/>
              <a:t>o</a:t>
            </a:r>
            <a:r>
              <a:rPr dirty="0" baseline="2314" sz="3600"/>
              <a:t> </a:t>
            </a:r>
            <a:r>
              <a:rPr dirty="0" baseline="2314" sz="3600"/>
              <a:t>è</a:t>
            </a:r>
            <a:r>
              <a:rPr dirty="0" baseline="2314" sz="3600" spc="-7"/>
              <a:t> </a:t>
            </a:r>
            <a:r>
              <a:rPr dirty="0" baseline="2314" sz="3600" spc="-7"/>
              <a:t>piccolo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L</a:t>
            </a:r>
            <a:r>
              <a:rPr dirty="0" baseline="2314" sz="3600"/>
              <a:t>a</a:t>
            </a:r>
            <a:r>
              <a:rPr dirty="0" baseline="2314" sz="3600"/>
              <a:t> </a:t>
            </a:r>
            <a:r>
              <a:rPr dirty="0" baseline="2314" sz="3600" spc="-7"/>
              <a:t>RO</a:t>
            </a:r>
            <a:r>
              <a:rPr dirty="0" baseline="2314" sz="3600"/>
              <a:t>M</a:t>
            </a:r>
            <a:r>
              <a:rPr dirty="0" baseline="2314" sz="3600"/>
              <a:t> </a:t>
            </a:r>
            <a:r>
              <a:rPr dirty="0" baseline="2314" sz="3600"/>
              <a:t>è</a:t>
            </a:r>
            <a:r>
              <a:rPr dirty="0" baseline="2314" sz="3600"/>
              <a:t> </a:t>
            </a:r>
            <a:r>
              <a:rPr dirty="0" baseline="2314" sz="3600" spc="-7"/>
              <a:t>i</a:t>
            </a:r>
            <a:r>
              <a:rPr dirty="0" baseline="2314" sz="3600"/>
              <a:t>n</a:t>
            </a:r>
            <a:r>
              <a:rPr dirty="0" baseline="2314" sz="3600"/>
              <a:t> </a:t>
            </a:r>
            <a:r>
              <a:rPr dirty="0" baseline="2314" sz="3600" spc="-7"/>
              <a:t>seri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7"/>
              <a:t>all</a:t>
            </a:r>
            <a:r>
              <a:rPr dirty="0" baseline="2314" sz="3600"/>
              <a:t>a</a:t>
            </a:r>
            <a:r>
              <a:rPr dirty="0" baseline="2314" sz="3600"/>
              <a:t> </a:t>
            </a:r>
            <a:r>
              <a:rPr dirty="0" baseline="2314" sz="3600" spc="-7"/>
              <a:t>part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7"/>
              <a:t>operativa</a:t>
            </a:r>
            <a:endParaRPr baseline="2314" sz="36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40" i="1">
                <a:latin typeface="Arial"/>
                <a:cs typeface="Arial"/>
              </a:rPr>
              <a:t>M</a:t>
            </a:r>
            <a:r>
              <a:rPr dirty="0" sz="2800" spc="0" i="1">
                <a:latin typeface="Arial"/>
                <a:cs typeface="Arial"/>
              </a:rPr>
              <a:t>i</a:t>
            </a:r>
            <a:r>
              <a:rPr dirty="0" sz="2800" spc="-15" i="1">
                <a:latin typeface="Arial"/>
                <a:cs typeface="Arial"/>
              </a:rPr>
              <a:t>croinstructio</a:t>
            </a:r>
            <a:r>
              <a:rPr dirty="0" sz="2800" spc="-30" i="1">
                <a:latin typeface="Arial"/>
                <a:cs typeface="Arial"/>
              </a:rPr>
              <a:t>n</a:t>
            </a:r>
            <a:r>
              <a:rPr dirty="0" sz="2800" spc="0" i="1">
                <a:latin typeface="Arial"/>
                <a:cs typeface="Arial"/>
              </a:rPr>
              <a:t>-</a:t>
            </a:r>
            <a:r>
              <a:rPr dirty="0" sz="2800" spc="-15" i="1">
                <a:latin typeface="Arial"/>
                <a:cs typeface="Arial"/>
              </a:rPr>
              <a:t>based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I</a:t>
            </a:r>
            <a:r>
              <a:rPr dirty="0" baseline="2314" sz="3600"/>
              <a:t>l</a:t>
            </a:r>
            <a:r>
              <a:rPr dirty="0" baseline="2314" sz="3600"/>
              <a:t> </a:t>
            </a:r>
            <a:r>
              <a:rPr dirty="0" baseline="2314" sz="3600" spc="-7"/>
              <a:t>registr</a:t>
            </a:r>
            <a:r>
              <a:rPr dirty="0" baseline="2314" sz="3600"/>
              <a:t>o</a:t>
            </a:r>
            <a:r>
              <a:rPr dirty="0" baseline="2314" sz="3600"/>
              <a:t> </a:t>
            </a:r>
            <a:r>
              <a:rPr dirty="0" baseline="2314" sz="3600" spc="-7"/>
              <a:t>d</a:t>
            </a:r>
            <a:r>
              <a:rPr dirty="0" baseline="2314" sz="3600"/>
              <a:t>i</a:t>
            </a:r>
            <a:r>
              <a:rPr dirty="0" baseline="2314" sz="3600"/>
              <a:t> </a:t>
            </a:r>
            <a:r>
              <a:rPr dirty="0" baseline="2314" sz="3600" spc="-7"/>
              <a:t>stat</a:t>
            </a:r>
            <a:r>
              <a:rPr dirty="0" baseline="2314" sz="3600"/>
              <a:t>o</a:t>
            </a:r>
            <a:r>
              <a:rPr dirty="0" baseline="2314" sz="3600"/>
              <a:t> </a:t>
            </a:r>
            <a:r>
              <a:rPr dirty="0" baseline="2314" sz="3600"/>
              <a:t>è</a:t>
            </a:r>
            <a:r>
              <a:rPr dirty="0" baseline="2314" sz="3600" spc="-22"/>
              <a:t> </a:t>
            </a:r>
            <a:r>
              <a:rPr dirty="0" baseline="2314" sz="3600" spc="-7"/>
              <a:t>grande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Fr</a:t>
            </a:r>
            <a:r>
              <a:rPr dirty="0" baseline="2314" sz="3600"/>
              <a:t>a</a:t>
            </a:r>
            <a:r>
              <a:rPr dirty="0" baseline="2314" sz="3600"/>
              <a:t> </a:t>
            </a:r>
            <a:r>
              <a:rPr dirty="0" baseline="2314" sz="3600" spc="-7"/>
              <a:t>RO</a:t>
            </a:r>
            <a:r>
              <a:rPr dirty="0" baseline="2314" sz="3600"/>
              <a:t>M</a:t>
            </a:r>
            <a:r>
              <a:rPr dirty="0" baseline="2314" sz="3600"/>
              <a:t> 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7"/>
              <a:t>part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7"/>
              <a:t>operativ</a:t>
            </a:r>
            <a:r>
              <a:rPr dirty="0" baseline="2314" sz="3600"/>
              <a:t>a</a:t>
            </a:r>
            <a:r>
              <a:rPr dirty="0" baseline="2314" sz="3600"/>
              <a:t> </a:t>
            </a:r>
            <a:r>
              <a:rPr dirty="0" baseline="2314" sz="3600" spc="-7"/>
              <a:t>c’</a:t>
            </a:r>
            <a:r>
              <a:rPr dirty="0" baseline="2314" sz="3600"/>
              <a:t>è</a:t>
            </a:r>
            <a:r>
              <a:rPr dirty="0" baseline="2314" sz="3600"/>
              <a:t> </a:t>
            </a:r>
            <a:r>
              <a:rPr dirty="0" baseline="2314" sz="3600" spc="-7"/>
              <a:t>i</a:t>
            </a:r>
            <a:r>
              <a:rPr dirty="0" baseline="2314" sz="3600"/>
              <a:t>l</a:t>
            </a:r>
            <a:r>
              <a:rPr dirty="0" baseline="2314" sz="3600"/>
              <a:t> </a:t>
            </a:r>
            <a:r>
              <a:rPr dirty="0" baseline="2314" sz="3600" spc="-7"/>
              <a:t>registr</a:t>
            </a:r>
            <a:r>
              <a:rPr dirty="0" baseline="2314" sz="3600"/>
              <a:t>o</a:t>
            </a:r>
            <a:r>
              <a:rPr dirty="0" baseline="2314" sz="3600"/>
              <a:t> </a:t>
            </a:r>
            <a:r>
              <a:rPr dirty="0" baseline="2314" sz="3600" spc="-7"/>
              <a:t>d</a:t>
            </a:r>
            <a:r>
              <a:rPr dirty="0" baseline="2314" sz="3600"/>
              <a:t>i</a:t>
            </a:r>
            <a:r>
              <a:rPr dirty="0" baseline="2314" sz="3600"/>
              <a:t> </a:t>
            </a:r>
            <a:r>
              <a:rPr dirty="0" baseline="2314" sz="3600" spc="-7"/>
              <a:t>stato</a:t>
            </a:r>
            <a:endParaRPr baseline="2314" sz="3600">
              <a:latin typeface="Courier New"/>
              <a:cs typeface="Courier New"/>
            </a:endParaRPr>
          </a:p>
          <a:p>
            <a:pPr marL="355600" marR="242570" indent="-342900">
              <a:lnSpc>
                <a:spcPct val="100400"/>
              </a:lnSpc>
              <a:spcBef>
                <a:spcPts val="555"/>
              </a:spcBef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20"/>
              <a:t>Consente</a:t>
            </a:r>
            <a:r>
              <a:rPr dirty="0" sz="2800"/>
              <a:t> </a:t>
            </a:r>
            <a:r>
              <a:rPr dirty="0" sz="2800" spc="-15"/>
              <a:t>la</a:t>
            </a:r>
            <a:r>
              <a:rPr dirty="0" sz="2800"/>
              <a:t> </a:t>
            </a:r>
            <a:r>
              <a:rPr dirty="0" sz="2800" spc="-20"/>
              <a:t>presenza</a:t>
            </a:r>
            <a:r>
              <a:rPr dirty="0" sz="2800"/>
              <a:t> </a:t>
            </a:r>
            <a:r>
              <a:rPr dirty="0" sz="2800" spc="-15"/>
              <a:t>di</a:t>
            </a:r>
            <a:r>
              <a:rPr dirty="0" sz="2800"/>
              <a:t> </a:t>
            </a:r>
            <a:r>
              <a:rPr dirty="0" sz="2800" spc="-20"/>
              <a:t>un</a:t>
            </a:r>
            <a:r>
              <a:rPr dirty="0" sz="2800"/>
              <a:t> </a:t>
            </a:r>
            <a:r>
              <a:rPr dirty="0" sz="2800" spc="-15"/>
              <a:t>solo</a:t>
            </a:r>
            <a:r>
              <a:rPr dirty="0" sz="2800"/>
              <a:t> </a:t>
            </a:r>
            <a:r>
              <a:rPr dirty="0" sz="2800" spc="-15"/>
              <a:t>blocco</a:t>
            </a:r>
            <a:r>
              <a:rPr dirty="0" sz="2800"/>
              <a:t> </a:t>
            </a:r>
            <a:r>
              <a:rPr dirty="0" sz="2800" spc="-15"/>
              <a:t>di</a:t>
            </a:r>
            <a:r>
              <a:rPr dirty="0" sz="2800" spc="-10"/>
              <a:t> </a:t>
            </a:r>
            <a:r>
              <a:rPr dirty="0" sz="2800" spc="-15"/>
              <a:t>decisione</a:t>
            </a:r>
            <a:r>
              <a:rPr dirty="0" sz="2800"/>
              <a:t> </a:t>
            </a:r>
            <a:r>
              <a:rPr dirty="0" sz="2800" spc="-15"/>
              <a:t>fra</a:t>
            </a:r>
            <a:r>
              <a:rPr dirty="0" sz="2800"/>
              <a:t> </a:t>
            </a:r>
            <a:r>
              <a:rPr dirty="0" sz="2800" spc="-20"/>
              <a:t>due</a:t>
            </a:r>
            <a:r>
              <a:rPr dirty="0" sz="2800"/>
              <a:t> </a:t>
            </a:r>
            <a:r>
              <a:rPr dirty="0" sz="2800" spc="-15"/>
              <a:t>stati</a:t>
            </a:r>
            <a:r>
              <a:rPr dirty="0" sz="2800"/>
              <a:t> </a:t>
            </a:r>
            <a:r>
              <a:rPr dirty="0" sz="2800" spc="-15"/>
              <a:t>contigui</a:t>
            </a:r>
            <a:endParaRPr sz="280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76351" y="1266935"/>
            <a:ext cx="8534400" cy="4876800"/>
          </a:xfrm>
          <a:custGeom>
            <a:avLst/>
            <a:gdLst/>
            <a:ahLst/>
            <a:cxnLst/>
            <a:rect l="l" t="t" r="r" b="b"/>
            <a:pathLst>
              <a:path w="8534400" h="4876800">
                <a:moveTo>
                  <a:pt x="0" y="4876799"/>
                </a:moveTo>
                <a:lnTo>
                  <a:pt x="8534399" y="4876799"/>
                </a:lnTo>
                <a:lnTo>
                  <a:pt x="8534399" y="0"/>
                </a:lnTo>
                <a:lnTo>
                  <a:pt x="0" y="0"/>
                </a:lnTo>
                <a:lnTo>
                  <a:pt x="0" y="4876799"/>
                </a:lnTo>
                <a:close/>
              </a:path>
            </a:pathLst>
          </a:custGeom>
          <a:solidFill>
            <a:srgbClr val="01CB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76351" y="1266935"/>
            <a:ext cx="8534400" cy="4876800"/>
          </a:xfrm>
          <a:custGeom>
            <a:avLst/>
            <a:gdLst/>
            <a:ahLst/>
            <a:cxnLst/>
            <a:rect l="l" t="t" r="r" b="b"/>
            <a:pathLst>
              <a:path w="8534400" h="4876800">
                <a:moveTo>
                  <a:pt x="0" y="4876799"/>
                </a:moveTo>
                <a:lnTo>
                  <a:pt x="8534399" y="4876799"/>
                </a:lnTo>
                <a:lnTo>
                  <a:pt x="8534399" y="0"/>
                </a:lnTo>
                <a:lnTo>
                  <a:pt x="0" y="0"/>
                </a:lnTo>
                <a:lnTo>
                  <a:pt x="0" y="48767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070100">
              <a:lnSpc>
                <a:spcPct val="100000"/>
              </a:lnSpc>
            </a:pPr>
            <a:r>
              <a:rPr dirty="0"/>
              <a:t>Architettura</a:t>
            </a:r>
            <a:r>
              <a:rPr dirty="0" spc="-5"/>
              <a:t> </a:t>
            </a:r>
            <a:r>
              <a:rPr dirty="0"/>
              <a:t>totale</a:t>
            </a:r>
          </a:p>
        </p:txBody>
      </p:sp>
      <p:sp>
        <p:nvSpPr>
          <p:cNvPr id="5" name="object 5"/>
          <p:cNvSpPr/>
          <p:nvPr/>
        </p:nvSpPr>
        <p:spPr>
          <a:xfrm>
            <a:off x="2039619" y="3860783"/>
            <a:ext cx="373380" cy="990600"/>
          </a:xfrm>
          <a:custGeom>
            <a:avLst/>
            <a:gdLst/>
            <a:ahLst/>
            <a:cxnLst/>
            <a:rect l="l" t="t" r="r" b="b"/>
            <a:pathLst>
              <a:path w="373380" h="990600">
                <a:moveTo>
                  <a:pt x="0" y="990599"/>
                </a:moveTo>
                <a:lnTo>
                  <a:pt x="373379" y="990599"/>
                </a:lnTo>
                <a:lnTo>
                  <a:pt x="37337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039619" y="3860783"/>
            <a:ext cx="373380" cy="990600"/>
          </a:xfrm>
          <a:custGeom>
            <a:avLst/>
            <a:gdLst/>
            <a:ahLst/>
            <a:cxnLst/>
            <a:rect l="l" t="t" r="r" b="b"/>
            <a:pathLst>
              <a:path w="373380" h="990600">
                <a:moveTo>
                  <a:pt x="0" y="990599"/>
                </a:moveTo>
                <a:lnTo>
                  <a:pt x="373379" y="990599"/>
                </a:lnTo>
                <a:lnTo>
                  <a:pt x="37337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315207" y="4698983"/>
            <a:ext cx="637540" cy="990600"/>
          </a:xfrm>
          <a:custGeom>
            <a:avLst/>
            <a:gdLst/>
            <a:ahLst/>
            <a:cxnLst/>
            <a:rect l="l" t="t" r="r" b="b"/>
            <a:pathLst>
              <a:path w="637539" h="990600">
                <a:moveTo>
                  <a:pt x="0" y="990599"/>
                </a:moveTo>
                <a:lnTo>
                  <a:pt x="637031" y="990599"/>
                </a:lnTo>
                <a:lnTo>
                  <a:pt x="637031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315207" y="4698983"/>
            <a:ext cx="637540" cy="990600"/>
          </a:xfrm>
          <a:custGeom>
            <a:avLst/>
            <a:gdLst/>
            <a:ahLst/>
            <a:cxnLst/>
            <a:rect l="l" t="t" r="r" b="b"/>
            <a:pathLst>
              <a:path w="637539" h="990600">
                <a:moveTo>
                  <a:pt x="0" y="990599"/>
                </a:moveTo>
                <a:lnTo>
                  <a:pt x="637031" y="990599"/>
                </a:lnTo>
                <a:lnTo>
                  <a:pt x="637031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039619" y="1650989"/>
            <a:ext cx="425450" cy="2057400"/>
          </a:xfrm>
          <a:custGeom>
            <a:avLst/>
            <a:gdLst/>
            <a:ahLst/>
            <a:cxnLst/>
            <a:rect l="l" t="t" r="r" b="b"/>
            <a:pathLst>
              <a:path w="425450" h="2057400">
                <a:moveTo>
                  <a:pt x="0" y="2057399"/>
                </a:moveTo>
                <a:lnTo>
                  <a:pt x="425195" y="2057399"/>
                </a:lnTo>
                <a:lnTo>
                  <a:pt x="425195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039619" y="1650989"/>
            <a:ext cx="425450" cy="2057400"/>
          </a:xfrm>
          <a:custGeom>
            <a:avLst/>
            <a:gdLst/>
            <a:ahLst/>
            <a:cxnLst/>
            <a:rect l="l" t="t" r="r" b="b"/>
            <a:pathLst>
              <a:path w="425450" h="2057400">
                <a:moveTo>
                  <a:pt x="0" y="2057399"/>
                </a:moveTo>
                <a:lnTo>
                  <a:pt x="425195" y="2057399"/>
                </a:lnTo>
                <a:lnTo>
                  <a:pt x="425195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252979" y="1650989"/>
            <a:ext cx="0" cy="2057400"/>
          </a:xfrm>
          <a:custGeom>
            <a:avLst/>
            <a:gdLst/>
            <a:ahLst/>
            <a:cxnLst/>
            <a:rect l="l" t="t" r="r" b="b"/>
            <a:pathLst>
              <a:path w="0" h="2057400">
                <a:moveTo>
                  <a:pt x="0" y="0"/>
                </a:moveTo>
                <a:lnTo>
                  <a:pt x="0" y="2057399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464816" y="1879589"/>
            <a:ext cx="1818639" cy="0"/>
          </a:xfrm>
          <a:custGeom>
            <a:avLst/>
            <a:gdLst/>
            <a:ahLst/>
            <a:cxnLst/>
            <a:rect l="l" t="t" r="r" b="b"/>
            <a:pathLst>
              <a:path w="1818639" h="0">
                <a:moveTo>
                  <a:pt x="0" y="0"/>
                </a:moveTo>
                <a:lnTo>
                  <a:pt x="181813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4279900" y="17470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464816" y="2412989"/>
            <a:ext cx="1169035" cy="2024380"/>
          </a:xfrm>
          <a:custGeom>
            <a:avLst/>
            <a:gdLst/>
            <a:ahLst/>
            <a:cxnLst/>
            <a:rect l="l" t="t" r="r" b="b"/>
            <a:pathLst>
              <a:path w="1169035" h="2024379">
                <a:moveTo>
                  <a:pt x="0" y="0"/>
                </a:moveTo>
                <a:lnTo>
                  <a:pt x="1168907" y="0"/>
                </a:lnTo>
                <a:lnTo>
                  <a:pt x="1168907" y="2023865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501135" y="4433807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29">
                <a:moveTo>
                  <a:pt x="266699" y="0"/>
                </a:moveTo>
                <a:lnTo>
                  <a:pt x="0" y="0"/>
                </a:lnTo>
                <a:lnTo>
                  <a:pt x="134111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466339" y="3327389"/>
            <a:ext cx="424180" cy="685800"/>
          </a:xfrm>
          <a:custGeom>
            <a:avLst/>
            <a:gdLst/>
            <a:ahLst/>
            <a:cxnLst/>
            <a:rect l="l" t="t" r="r" b="b"/>
            <a:pathLst>
              <a:path w="424180" h="685800">
                <a:moveTo>
                  <a:pt x="0" y="0"/>
                </a:moveTo>
                <a:lnTo>
                  <a:pt x="423671" y="0"/>
                </a:lnTo>
                <a:lnTo>
                  <a:pt x="423671" y="685799"/>
                </a:lnTo>
                <a:lnTo>
                  <a:pt x="208787" y="685799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413000" y="38806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3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466339" y="2870189"/>
            <a:ext cx="688975" cy="1676400"/>
          </a:xfrm>
          <a:custGeom>
            <a:avLst/>
            <a:gdLst/>
            <a:ahLst/>
            <a:cxnLst/>
            <a:rect l="l" t="t" r="r" b="b"/>
            <a:pathLst>
              <a:path w="688975" h="1676400">
                <a:moveTo>
                  <a:pt x="0" y="0"/>
                </a:moveTo>
                <a:lnTo>
                  <a:pt x="688847" y="0"/>
                </a:lnTo>
                <a:lnTo>
                  <a:pt x="688847" y="1676393"/>
                </a:lnTo>
                <a:lnTo>
                  <a:pt x="208787" y="1676393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413000" y="4413995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039619" y="4013189"/>
            <a:ext cx="373380" cy="304800"/>
          </a:xfrm>
          <a:custGeom>
            <a:avLst/>
            <a:gdLst/>
            <a:ahLst/>
            <a:cxnLst/>
            <a:rect l="l" t="t" r="r" b="b"/>
            <a:pathLst>
              <a:path w="373380" h="304800">
                <a:moveTo>
                  <a:pt x="0" y="304793"/>
                </a:moveTo>
                <a:lnTo>
                  <a:pt x="373379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039619" y="4317983"/>
            <a:ext cx="373380" cy="228600"/>
          </a:xfrm>
          <a:custGeom>
            <a:avLst/>
            <a:gdLst/>
            <a:ahLst/>
            <a:cxnLst/>
            <a:rect l="l" t="t" r="r" b="b"/>
            <a:pathLst>
              <a:path w="373380" h="228600">
                <a:moveTo>
                  <a:pt x="0" y="0"/>
                </a:moveTo>
                <a:lnTo>
                  <a:pt x="373379" y="228599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3313683" y="4851383"/>
            <a:ext cx="638810" cy="381000"/>
          </a:xfrm>
          <a:custGeom>
            <a:avLst/>
            <a:gdLst/>
            <a:ahLst/>
            <a:cxnLst/>
            <a:rect l="l" t="t" r="r" b="b"/>
            <a:pathLst>
              <a:path w="638810" h="381000">
                <a:moveTo>
                  <a:pt x="0" y="380999"/>
                </a:moveTo>
                <a:lnTo>
                  <a:pt x="638555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313683" y="5232383"/>
            <a:ext cx="638810" cy="228600"/>
          </a:xfrm>
          <a:custGeom>
            <a:avLst/>
            <a:gdLst/>
            <a:ahLst/>
            <a:cxnLst/>
            <a:rect l="l" t="t" r="r" b="b"/>
            <a:pathLst>
              <a:path w="638810" h="228600">
                <a:moveTo>
                  <a:pt x="0" y="0"/>
                </a:moveTo>
                <a:lnTo>
                  <a:pt x="638555" y="228599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4214367" y="5153135"/>
            <a:ext cx="347980" cy="1905"/>
          </a:xfrm>
          <a:custGeom>
            <a:avLst/>
            <a:gdLst/>
            <a:ahLst/>
            <a:cxnLst/>
            <a:rect l="l" t="t" r="r" b="b"/>
            <a:pathLst>
              <a:path w="347979" h="1904">
                <a:moveTo>
                  <a:pt x="0" y="1523"/>
                </a:moveTo>
                <a:lnTo>
                  <a:pt x="34747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3952239" y="5022071"/>
            <a:ext cx="268605" cy="266700"/>
          </a:xfrm>
          <a:custGeom>
            <a:avLst/>
            <a:gdLst/>
            <a:ahLst/>
            <a:cxnLst/>
            <a:rect l="l" t="t" r="r" b="b"/>
            <a:pathLst>
              <a:path w="268604" h="266700">
                <a:moveTo>
                  <a:pt x="266699" y="0"/>
                </a:moveTo>
                <a:lnTo>
                  <a:pt x="0" y="134111"/>
                </a:lnTo>
                <a:lnTo>
                  <a:pt x="268223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199639" y="4994639"/>
            <a:ext cx="1114425" cy="238125"/>
          </a:xfrm>
          <a:custGeom>
            <a:avLst/>
            <a:gdLst/>
            <a:ahLst/>
            <a:cxnLst/>
            <a:rect l="l" t="t" r="r" b="b"/>
            <a:pathLst>
              <a:path w="1114425" h="238125">
                <a:moveTo>
                  <a:pt x="1114043" y="237743"/>
                </a:moveTo>
                <a:lnTo>
                  <a:pt x="0" y="237743"/>
                </a:ln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2126488" y="4851383"/>
            <a:ext cx="147955" cy="147955"/>
          </a:xfrm>
          <a:custGeom>
            <a:avLst/>
            <a:gdLst/>
            <a:ahLst/>
            <a:cxnLst/>
            <a:rect l="l" t="t" r="r" b="b"/>
            <a:pathLst>
              <a:path w="147955" h="147954">
                <a:moveTo>
                  <a:pt x="73151" y="0"/>
                </a:moveTo>
                <a:lnTo>
                  <a:pt x="0" y="147827"/>
                </a:lnTo>
                <a:lnTo>
                  <a:pt x="147827" y="147827"/>
                </a:lnTo>
                <a:lnTo>
                  <a:pt x="7315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1774444" y="17470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1774444" y="22804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1774444" y="27376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 txBox="1"/>
          <p:nvPr/>
        </p:nvSpPr>
        <p:spPr>
          <a:xfrm>
            <a:off x="2071118" y="2586580"/>
            <a:ext cx="3638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767331" y="2107837"/>
            <a:ext cx="178435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8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032507" y="4698626"/>
            <a:ext cx="1905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774444" y="31948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818895" y="2870189"/>
            <a:ext cx="1221105" cy="1447800"/>
          </a:xfrm>
          <a:custGeom>
            <a:avLst/>
            <a:gdLst/>
            <a:ahLst/>
            <a:cxnLst/>
            <a:rect l="l" t="t" r="r" b="b"/>
            <a:pathLst>
              <a:path w="1221105" h="1447800">
                <a:moveTo>
                  <a:pt x="1220723" y="1447793"/>
                </a:moveTo>
                <a:lnTo>
                  <a:pt x="0" y="1447793"/>
                </a:lnTo>
                <a:lnTo>
                  <a:pt x="0" y="0"/>
                </a:lnTo>
                <a:lnTo>
                  <a:pt x="109727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925575" y="2737601"/>
            <a:ext cx="265430" cy="266700"/>
          </a:xfrm>
          <a:custGeom>
            <a:avLst/>
            <a:gdLst/>
            <a:ahLst/>
            <a:cxnLst/>
            <a:rect l="l" t="t" r="r" b="b"/>
            <a:pathLst>
              <a:path w="265430" h="266700">
                <a:moveTo>
                  <a:pt x="0" y="0"/>
                </a:moveTo>
                <a:lnTo>
                  <a:pt x="0" y="266699"/>
                </a:lnTo>
                <a:lnTo>
                  <a:pt x="265175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5814567" y="2368793"/>
            <a:ext cx="807720" cy="242570"/>
          </a:xfrm>
          <a:custGeom>
            <a:avLst/>
            <a:gdLst/>
            <a:ahLst/>
            <a:cxnLst/>
            <a:rect l="l" t="t" r="r" b="b"/>
            <a:pathLst>
              <a:path w="807720" h="242569">
                <a:moveTo>
                  <a:pt x="807719" y="242315"/>
                </a:moveTo>
                <a:lnTo>
                  <a:pt x="807719" y="0"/>
                </a:lnTo>
                <a:lnTo>
                  <a:pt x="0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6536943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6270244" y="3301481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90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6270244" y="3301481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90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/>
          <p:nvPr/>
        </p:nvSpPr>
        <p:spPr>
          <a:xfrm>
            <a:off x="6300221" y="3354677"/>
            <a:ext cx="6457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5613400" y="3827261"/>
            <a:ext cx="1211580" cy="410209"/>
          </a:xfrm>
          <a:custGeom>
            <a:avLst/>
            <a:gdLst/>
            <a:ahLst/>
            <a:cxnLst/>
            <a:rect l="l" t="t" r="r" b="b"/>
            <a:pathLst>
              <a:path w="1211579" h="410210">
                <a:moveTo>
                  <a:pt x="454151" y="0"/>
                </a:moveTo>
                <a:lnTo>
                  <a:pt x="0" y="0"/>
                </a:lnTo>
                <a:lnTo>
                  <a:pt x="303275" y="409949"/>
                </a:lnTo>
                <a:lnTo>
                  <a:pt x="908303" y="409949"/>
                </a:lnTo>
                <a:lnTo>
                  <a:pt x="1081924" y="175259"/>
                </a:lnTo>
                <a:lnTo>
                  <a:pt x="605027" y="175259"/>
                </a:lnTo>
                <a:lnTo>
                  <a:pt x="454151" y="0"/>
                </a:lnTo>
                <a:close/>
              </a:path>
              <a:path w="1211579" h="410210">
                <a:moveTo>
                  <a:pt x="1211579" y="0"/>
                </a:moveTo>
                <a:lnTo>
                  <a:pt x="757427" y="0"/>
                </a:lnTo>
                <a:lnTo>
                  <a:pt x="605027" y="175259"/>
                </a:lnTo>
                <a:lnTo>
                  <a:pt x="1081924" y="175259"/>
                </a:lnTo>
                <a:lnTo>
                  <a:pt x="1211579" y="0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5613400" y="3827261"/>
            <a:ext cx="1211580" cy="410209"/>
          </a:xfrm>
          <a:custGeom>
            <a:avLst/>
            <a:gdLst/>
            <a:ahLst/>
            <a:cxnLst/>
            <a:rect l="l" t="t" r="r" b="b"/>
            <a:pathLst>
              <a:path w="1211579" h="410210">
                <a:moveTo>
                  <a:pt x="0" y="0"/>
                </a:moveTo>
                <a:lnTo>
                  <a:pt x="454151" y="0"/>
                </a:lnTo>
                <a:lnTo>
                  <a:pt x="605027" y="175259"/>
                </a:lnTo>
                <a:lnTo>
                  <a:pt x="757427" y="0"/>
                </a:lnTo>
                <a:lnTo>
                  <a:pt x="1211579" y="0"/>
                </a:lnTo>
                <a:lnTo>
                  <a:pt x="908303" y="409949"/>
                </a:lnTo>
                <a:lnTo>
                  <a:pt x="303275" y="409949"/>
                </a:lnTo>
                <a:lnTo>
                  <a:pt x="0" y="0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/>
          <p:nvPr/>
        </p:nvSpPr>
        <p:spPr>
          <a:xfrm>
            <a:off x="5913125" y="4009997"/>
            <a:ext cx="6457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 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16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5512815" y="3301481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89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5512815" y="3301481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89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 txBox="1"/>
          <p:nvPr/>
        </p:nvSpPr>
        <p:spPr>
          <a:xfrm>
            <a:off x="5542793" y="3354677"/>
            <a:ext cx="6457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864859" y="4468859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90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5864859" y="4468859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90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5890265" y="4522061"/>
            <a:ext cx="65659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16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5462523" y="2778749"/>
            <a:ext cx="706120" cy="289560"/>
          </a:xfrm>
          <a:custGeom>
            <a:avLst/>
            <a:gdLst/>
            <a:ahLst/>
            <a:cxnLst/>
            <a:rect l="l" t="t" r="r" b="b"/>
            <a:pathLst>
              <a:path w="706120" h="289560">
                <a:moveTo>
                  <a:pt x="0" y="289559"/>
                </a:moveTo>
                <a:lnTo>
                  <a:pt x="705611" y="289559"/>
                </a:lnTo>
                <a:lnTo>
                  <a:pt x="705611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5462523" y="2778749"/>
            <a:ext cx="706120" cy="289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175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6270244" y="2778749"/>
            <a:ext cx="707390" cy="289560"/>
          </a:xfrm>
          <a:custGeom>
            <a:avLst/>
            <a:gdLst/>
            <a:ahLst/>
            <a:cxnLst/>
            <a:rect l="l" t="t" r="r" b="b"/>
            <a:pathLst>
              <a:path w="707390" h="289560">
                <a:moveTo>
                  <a:pt x="0" y="289559"/>
                </a:moveTo>
                <a:lnTo>
                  <a:pt x="707135" y="289559"/>
                </a:lnTo>
                <a:lnTo>
                  <a:pt x="707135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6270244" y="2778749"/>
            <a:ext cx="707390" cy="289560"/>
          </a:xfrm>
          <a:custGeom>
            <a:avLst/>
            <a:gdLst/>
            <a:ahLst/>
            <a:cxnLst/>
            <a:rect l="l" t="t" r="r" b="b"/>
            <a:pathLst>
              <a:path w="707390" h="289560">
                <a:moveTo>
                  <a:pt x="0" y="289559"/>
                </a:moveTo>
                <a:lnTo>
                  <a:pt x="707135" y="289559"/>
                </a:lnTo>
                <a:lnTo>
                  <a:pt x="707135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 txBox="1"/>
          <p:nvPr/>
        </p:nvSpPr>
        <p:spPr>
          <a:xfrm>
            <a:off x="6289553" y="2831944"/>
            <a:ext cx="6686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5462523" y="2778749"/>
            <a:ext cx="706120" cy="289560"/>
          </a:xfrm>
          <a:custGeom>
            <a:avLst/>
            <a:gdLst/>
            <a:ahLst/>
            <a:cxnLst/>
            <a:rect l="l" t="t" r="r" b="b"/>
            <a:pathLst>
              <a:path w="706120" h="289560">
                <a:moveTo>
                  <a:pt x="0" y="289559"/>
                </a:moveTo>
                <a:lnTo>
                  <a:pt x="705611" y="289559"/>
                </a:lnTo>
                <a:lnTo>
                  <a:pt x="705611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5462523" y="2778749"/>
            <a:ext cx="706120" cy="289560"/>
          </a:xfrm>
          <a:custGeom>
            <a:avLst/>
            <a:gdLst/>
            <a:ahLst/>
            <a:cxnLst/>
            <a:rect l="l" t="t" r="r" b="b"/>
            <a:pathLst>
              <a:path w="706120" h="289560">
                <a:moveTo>
                  <a:pt x="0" y="289559"/>
                </a:moveTo>
                <a:lnTo>
                  <a:pt x="705611" y="289559"/>
                </a:lnTo>
                <a:lnTo>
                  <a:pt x="705611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 txBox="1"/>
          <p:nvPr/>
        </p:nvSpPr>
        <p:spPr>
          <a:xfrm>
            <a:off x="5481832" y="2831944"/>
            <a:ext cx="6686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4705095" y="2252970"/>
            <a:ext cx="707390" cy="349250"/>
          </a:xfrm>
          <a:custGeom>
            <a:avLst/>
            <a:gdLst/>
            <a:ahLst/>
            <a:cxnLst/>
            <a:rect l="l" t="t" r="r" b="b"/>
            <a:pathLst>
              <a:path w="707389" h="349250">
                <a:moveTo>
                  <a:pt x="0" y="348995"/>
                </a:moveTo>
                <a:lnTo>
                  <a:pt x="707135" y="348995"/>
                </a:lnTo>
                <a:lnTo>
                  <a:pt x="707135" y="0"/>
                </a:lnTo>
                <a:lnTo>
                  <a:pt x="0" y="0"/>
                </a:lnTo>
                <a:lnTo>
                  <a:pt x="0" y="348995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4705095" y="2252970"/>
            <a:ext cx="707390" cy="349250"/>
          </a:xfrm>
          <a:custGeom>
            <a:avLst/>
            <a:gdLst/>
            <a:ahLst/>
            <a:cxnLst/>
            <a:rect l="l" t="t" r="r" b="b"/>
            <a:pathLst>
              <a:path w="707389" h="349250">
                <a:moveTo>
                  <a:pt x="0" y="348995"/>
                </a:moveTo>
                <a:lnTo>
                  <a:pt x="707135" y="348995"/>
                </a:lnTo>
                <a:lnTo>
                  <a:pt x="707135" y="0"/>
                </a:lnTo>
                <a:lnTo>
                  <a:pt x="0" y="0"/>
                </a:lnTo>
                <a:lnTo>
                  <a:pt x="0" y="348995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 txBox="1"/>
          <p:nvPr/>
        </p:nvSpPr>
        <p:spPr>
          <a:xfrm>
            <a:off x="4745740" y="2335120"/>
            <a:ext cx="62420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Shift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7026147" y="2252970"/>
            <a:ext cx="708660" cy="349250"/>
          </a:xfrm>
          <a:custGeom>
            <a:avLst/>
            <a:gdLst/>
            <a:ahLst/>
            <a:cxnLst/>
            <a:rect l="l" t="t" r="r" b="b"/>
            <a:pathLst>
              <a:path w="708659" h="349250">
                <a:moveTo>
                  <a:pt x="0" y="348995"/>
                </a:moveTo>
                <a:lnTo>
                  <a:pt x="708659" y="348995"/>
                </a:lnTo>
                <a:lnTo>
                  <a:pt x="708659" y="0"/>
                </a:lnTo>
                <a:lnTo>
                  <a:pt x="0" y="0"/>
                </a:lnTo>
                <a:lnTo>
                  <a:pt x="0" y="348995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7026147" y="2252970"/>
            <a:ext cx="708660" cy="349250"/>
          </a:xfrm>
          <a:custGeom>
            <a:avLst/>
            <a:gdLst/>
            <a:ahLst/>
            <a:cxnLst/>
            <a:rect l="l" t="t" r="r" b="b"/>
            <a:pathLst>
              <a:path w="708659" h="349250">
                <a:moveTo>
                  <a:pt x="0" y="348995"/>
                </a:moveTo>
                <a:lnTo>
                  <a:pt x="708659" y="348995"/>
                </a:lnTo>
                <a:lnTo>
                  <a:pt x="708659" y="0"/>
                </a:lnTo>
                <a:lnTo>
                  <a:pt x="0" y="0"/>
                </a:lnTo>
                <a:lnTo>
                  <a:pt x="0" y="348995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 txBox="1"/>
          <p:nvPr/>
        </p:nvSpPr>
        <p:spPr>
          <a:xfrm>
            <a:off x="7068318" y="2335120"/>
            <a:ext cx="62420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Shift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8035035" y="2894567"/>
            <a:ext cx="556260" cy="2391410"/>
          </a:xfrm>
          <a:custGeom>
            <a:avLst/>
            <a:gdLst/>
            <a:ahLst/>
            <a:cxnLst/>
            <a:rect l="l" t="t" r="r" b="b"/>
            <a:pathLst>
              <a:path w="556259" h="2391410">
                <a:moveTo>
                  <a:pt x="0" y="2391155"/>
                </a:moveTo>
                <a:lnTo>
                  <a:pt x="556259" y="2391155"/>
                </a:lnTo>
                <a:lnTo>
                  <a:pt x="556259" y="0"/>
                </a:lnTo>
                <a:lnTo>
                  <a:pt x="0" y="0"/>
                </a:lnTo>
                <a:lnTo>
                  <a:pt x="0" y="2391155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8035035" y="2894567"/>
            <a:ext cx="556260" cy="2391410"/>
          </a:xfrm>
          <a:custGeom>
            <a:avLst/>
            <a:gdLst/>
            <a:ahLst/>
            <a:cxnLst/>
            <a:rect l="l" t="t" r="r" b="b"/>
            <a:pathLst>
              <a:path w="556259" h="2391410">
                <a:moveTo>
                  <a:pt x="0" y="2391155"/>
                </a:moveTo>
                <a:lnTo>
                  <a:pt x="556259" y="2391155"/>
                </a:lnTo>
                <a:lnTo>
                  <a:pt x="556259" y="0"/>
                </a:lnTo>
                <a:lnTo>
                  <a:pt x="0" y="0"/>
                </a:lnTo>
                <a:lnTo>
                  <a:pt x="0" y="2391155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 txBox="1"/>
          <p:nvPr/>
        </p:nvSpPr>
        <p:spPr>
          <a:xfrm>
            <a:off x="8170171" y="2897476"/>
            <a:ext cx="2844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FF00"/>
                </a:solidFill>
                <a:latin typeface="Arial"/>
                <a:cs typeface="Arial"/>
              </a:rPr>
              <a:t>R0</a:t>
            </a:r>
            <a:endParaRPr sz="160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8170171" y="3142829"/>
            <a:ext cx="2844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FF00"/>
                </a:solidFill>
                <a:latin typeface="Arial"/>
                <a:cs typeface="Arial"/>
              </a:rPr>
              <a:t>R1</a:t>
            </a:r>
            <a:endParaRPr sz="160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8115295" y="5098122"/>
            <a:ext cx="39751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R31</a:t>
            </a:r>
            <a:endParaRPr sz="1600">
              <a:latin typeface="Arial"/>
              <a:cs typeface="Arial"/>
            </a:endParaRPr>
          </a:p>
        </p:txBody>
      </p:sp>
      <p:sp>
        <p:nvSpPr>
          <p:cNvPr id="71" name="object 71"/>
          <p:cNvSpPr/>
          <p:nvPr/>
        </p:nvSpPr>
        <p:spPr>
          <a:xfrm>
            <a:off x="8035035" y="3113267"/>
            <a:ext cx="556260" cy="29209"/>
          </a:xfrm>
          <a:custGeom>
            <a:avLst/>
            <a:gdLst/>
            <a:ahLst/>
            <a:cxnLst/>
            <a:rect l="l" t="t" r="r" b="b"/>
            <a:pathLst>
              <a:path w="556259" h="29210">
                <a:moveTo>
                  <a:pt x="0" y="28956"/>
                </a:moveTo>
                <a:lnTo>
                  <a:pt x="556259" y="28956"/>
                </a:lnTo>
                <a:lnTo>
                  <a:pt x="556259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8035035" y="3360918"/>
            <a:ext cx="556260" cy="0"/>
          </a:xfrm>
          <a:custGeom>
            <a:avLst/>
            <a:gdLst/>
            <a:ahLst/>
            <a:cxnLst/>
            <a:rect l="l" t="t" r="r" b="b"/>
            <a:pathLst>
              <a:path w="556259" h="0">
                <a:moveTo>
                  <a:pt x="0" y="0"/>
                </a:moveTo>
                <a:lnTo>
                  <a:pt x="55625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8035035" y="4994639"/>
            <a:ext cx="556260" cy="0"/>
          </a:xfrm>
          <a:custGeom>
            <a:avLst/>
            <a:gdLst/>
            <a:ahLst/>
            <a:cxnLst/>
            <a:rect l="l" t="t" r="r" b="b"/>
            <a:pathLst>
              <a:path w="556259" h="0">
                <a:moveTo>
                  <a:pt x="0" y="0"/>
                </a:moveTo>
                <a:lnTo>
                  <a:pt x="55625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6219951" y="2769605"/>
            <a:ext cx="1160145" cy="2165985"/>
          </a:xfrm>
          <a:custGeom>
            <a:avLst/>
            <a:gdLst/>
            <a:ahLst/>
            <a:cxnLst/>
            <a:rect l="l" t="t" r="r" b="b"/>
            <a:pathLst>
              <a:path w="1160145" h="2165985">
                <a:moveTo>
                  <a:pt x="0" y="2165597"/>
                </a:moveTo>
                <a:lnTo>
                  <a:pt x="1159763" y="2165597"/>
                </a:lnTo>
                <a:lnTo>
                  <a:pt x="1159763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7294371" y="260196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6867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686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5058663" y="2769605"/>
            <a:ext cx="1161415" cy="2165985"/>
          </a:xfrm>
          <a:custGeom>
            <a:avLst/>
            <a:gdLst/>
            <a:ahLst/>
            <a:cxnLst/>
            <a:rect l="l" t="t" r="r" b="b"/>
            <a:pathLst>
              <a:path w="1161414" h="2165985">
                <a:moveTo>
                  <a:pt x="1161287" y="2165597"/>
                </a:moveTo>
                <a:lnTo>
                  <a:pt x="0" y="2165597"/>
                </a:ln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4973319" y="260196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7379715" y="3711437"/>
            <a:ext cx="487680" cy="0"/>
          </a:xfrm>
          <a:custGeom>
            <a:avLst/>
            <a:gdLst/>
            <a:ahLst/>
            <a:cxnLst/>
            <a:rect l="l" t="t" r="r" b="b"/>
            <a:pathLst>
              <a:path w="487679" h="0">
                <a:moveTo>
                  <a:pt x="0" y="0"/>
                </a:moveTo>
                <a:lnTo>
                  <a:pt x="48767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7864347" y="362609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0" y="0"/>
                </a:moveTo>
                <a:lnTo>
                  <a:pt x="0" y="172211"/>
                </a:lnTo>
                <a:lnTo>
                  <a:pt x="172211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6067551" y="2135621"/>
            <a:ext cx="2220595" cy="759460"/>
          </a:xfrm>
          <a:custGeom>
            <a:avLst/>
            <a:gdLst/>
            <a:ahLst/>
            <a:cxnLst/>
            <a:rect l="l" t="t" r="r" b="b"/>
            <a:pathLst>
              <a:path w="2220595" h="759460">
                <a:moveTo>
                  <a:pt x="0" y="449579"/>
                </a:moveTo>
                <a:lnTo>
                  <a:pt x="0" y="0"/>
                </a:lnTo>
                <a:lnTo>
                  <a:pt x="2220467" y="0"/>
                </a:lnTo>
                <a:lnTo>
                  <a:pt x="2219642" y="37795"/>
                </a:lnTo>
                <a:lnTo>
                  <a:pt x="2218986" y="76965"/>
                </a:lnTo>
                <a:lnTo>
                  <a:pt x="2218485" y="117282"/>
                </a:lnTo>
                <a:lnTo>
                  <a:pt x="2218127" y="158520"/>
                </a:lnTo>
                <a:lnTo>
                  <a:pt x="2217896" y="200453"/>
                </a:lnTo>
                <a:lnTo>
                  <a:pt x="2217779" y="242855"/>
                </a:lnTo>
                <a:lnTo>
                  <a:pt x="2217763" y="285499"/>
                </a:lnTo>
                <a:lnTo>
                  <a:pt x="2217834" y="328159"/>
                </a:lnTo>
                <a:lnTo>
                  <a:pt x="2217978" y="370609"/>
                </a:lnTo>
                <a:lnTo>
                  <a:pt x="2218181" y="412622"/>
                </a:lnTo>
                <a:lnTo>
                  <a:pt x="2218431" y="453973"/>
                </a:lnTo>
                <a:lnTo>
                  <a:pt x="2218712" y="494434"/>
                </a:lnTo>
                <a:lnTo>
                  <a:pt x="2219011" y="533779"/>
                </a:lnTo>
                <a:lnTo>
                  <a:pt x="2219610" y="608218"/>
                </a:lnTo>
                <a:lnTo>
                  <a:pt x="2219882" y="642859"/>
                </a:lnTo>
                <a:lnTo>
                  <a:pt x="2220118" y="675479"/>
                </a:lnTo>
                <a:lnTo>
                  <a:pt x="2220303" y="705852"/>
                </a:lnTo>
                <a:lnTo>
                  <a:pt x="2220424" y="733752"/>
                </a:lnTo>
                <a:lnTo>
                  <a:pt x="2220467" y="75895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5982207" y="2582154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6370827" y="2135621"/>
            <a:ext cx="0" cy="475615"/>
          </a:xfrm>
          <a:custGeom>
            <a:avLst/>
            <a:gdLst/>
            <a:ahLst/>
            <a:cxnLst/>
            <a:rect l="l" t="t" r="r" b="b"/>
            <a:pathLst>
              <a:path w="0" h="475614">
                <a:moveTo>
                  <a:pt x="0" y="0"/>
                </a:moveTo>
                <a:lnTo>
                  <a:pt x="0" y="475487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6285483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6867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6219951" y="4761467"/>
            <a:ext cx="0" cy="532130"/>
          </a:xfrm>
          <a:custGeom>
            <a:avLst/>
            <a:gdLst/>
            <a:ahLst/>
            <a:cxnLst/>
            <a:rect l="l" t="t" r="r" b="b"/>
            <a:pathLst>
              <a:path w="0" h="532129">
                <a:moveTo>
                  <a:pt x="0" y="0"/>
                </a:moveTo>
                <a:lnTo>
                  <a:pt x="0" y="531875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6134607" y="5290295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5412232" y="2426705"/>
            <a:ext cx="149860" cy="184785"/>
          </a:xfrm>
          <a:custGeom>
            <a:avLst/>
            <a:gdLst/>
            <a:ahLst/>
            <a:cxnLst/>
            <a:rect l="l" t="t" r="r" b="b"/>
            <a:pathLst>
              <a:path w="149860" h="184785">
                <a:moveTo>
                  <a:pt x="0" y="0"/>
                </a:moveTo>
                <a:lnTo>
                  <a:pt x="149351" y="0"/>
                </a:lnTo>
                <a:lnTo>
                  <a:pt x="149351" y="184403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5476239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5814567" y="1727189"/>
            <a:ext cx="0" cy="883919"/>
          </a:xfrm>
          <a:custGeom>
            <a:avLst/>
            <a:gdLst/>
            <a:ahLst/>
            <a:cxnLst/>
            <a:rect l="l" t="t" r="r" b="b"/>
            <a:pathLst>
              <a:path w="0" h="883919">
                <a:moveTo>
                  <a:pt x="0" y="0"/>
                </a:moveTo>
                <a:lnTo>
                  <a:pt x="0" y="883919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5729223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5864859" y="3068310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5779515" y="313079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6867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6622288" y="3068310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6536943" y="313079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5916675" y="3594089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5831331" y="3656574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6867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6622288" y="3594089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6536943" y="3656574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6219951" y="4235687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6134607" y="4298171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6875271" y="2426705"/>
            <a:ext cx="151130" cy="184785"/>
          </a:xfrm>
          <a:custGeom>
            <a:avLst/>
            <a:gdLst/>
            <a:ahLst/>
            <a:cxnLst/>
            <a:rect l="l" t="t" r="r" b="b"/>
            <a:pathLst>
              <a:path w="151129" h="184785">
                <a:moveTo>
                  <a:pt x="150875" y="0"/>
                </a:moveTo>
                <a:lnTo>
                  <a:pt x="0" y="0"/>
                </a:lnTo>
                <a:lnTo>
                  <a:pt x="0" y="184403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6789928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4552695" y="1269990"/>
            <a:ext cx="0" cy="4876800"/>
          </a:xfrm>
          <a:custGeom>
            <a:avLst/>
            <a:gdLst/>
            <a:ahLst/>
            <a:cxnLst/>
            <a:rect l="l" t="t" r="r" b="b"/>
            <a:pathLst>
              <a:path w="0" h="4876800">
                <a:moveTo>
                  <a:pt x="0" y="0"/>
                </a:moveTo>
                <a:lnTo>
                  <a:pt x="0" y="4876793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5819139" y="1041390"/>
            <a:ext cx="0" cy="670560"/>
          </a:xfrm>
          <a:custGeom>
            <a:avLst/>
            <a:gdLst/>
            <a:ahLst/>
            <a:cxnLst/>
            <a:rect l="l" t="t" r="r" b="b"/>
            <a:pathLst>
              <a:path w="0" h="670560">
                <a:moveTo>
                  <a:pt x="0" y="0"/>
                </a:moveTo>
                <a:lnTo>
                  <a:pt x="0" y="6705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5733795" y="170890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6867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6219951" y="5384783"/>
            <a:ext cx="0" cy="899160"/>
          </a:xfrm>
          <a:custGeom>
            <a:avLst/>
            <a:gdLst/>
            <a:ahLst/>
            <a:cxnLst/>
            <a:rect l="l" t="t" r="r" b="b"/>
            <a:pathLst>
              <a:path w="0" h="899160">
                <a:moveTo>
                  <a:pt x="0" y="0"/>
                </a:moveTo>
                <a:lnTo>
                  <a:pt x="0" y="8991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6134607" y="6280895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 txBox="1"/>
          <p:nvPr/>
        </p:nvSpPr>
        <p:spPr>
          <a:xfrm>
            <a:off x="544069" y="5730384"/>
            <a:ext cx="1739264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e 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i 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contro</a:t>
            </a:r>
            <a:r>
              <a:rPr dirty="0" sz="1800" spc="5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o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9" name="object 10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110" name="object 1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  <p:sp>
        <p:nvSpPr>
          <p:cNvPr id="108" name="object 108"/>
          <p:cNvSpPr txBox="1"/>
          <p:nvPr/>
        </p:nvSpPr>
        <p:spPr>
          <a:xfrm>
            <a:off x="6547109" y="5789820"/>
            <a:ext cx="163957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685800" algn="l"/>
              </a:tabLst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e	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operati</a:t>
            </a:r>
            <a:r>
              <a:rPr dirty="0" sz="1800" spc="1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1171701" y="1631939"/>
          <a:ext cx="605790" cy="20955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5195"/>
                <a:gridCol w="161543"/>
              </a:tblGrid>
              <a:tr h="228599">
                <a:tc rowSpan="5">
                  <a:txBody>
                    <a:bodyPr/>
                    <a:lstStyle/>
                    <a:p>
                      <a:pPr algn="just" marL="66040" marR="59055" indent="16510">
                        <a:lnSpc>
                          <a:spcPct val="99800"/>
                        </a:lnSpc>
                      </a:pPr>
                      <a:r>
                        <a:rPr dirty="0" sz="2400">
                          <a:latin typeface="Arial"/>
                          <a:cs typeface="Arial"/>
                        </a:rPr>
                        <a:t>R O M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01CBFF"/>
                    </a:solidFill>
                  </a:tcPr>
                </a:tc>
              </a:tr>
              <a:tr h="5333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01CBFF"/>
                    </a:solidFill>
                  </a:tcPr>
                </a:tc>
              </a:tr>
              <a:tr h="4571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01CBFF"/>
                    </a:solidFill>
                  </a:tcPr>
                </a:tc>
              </a:tr>
              <a:tr h="4571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lnB w="76199">
                      <a:solidFill>
                        <a:srgbClr val="FFFF00"/>
                      </a:solidFill>
                      <a:prstDash val="solid"/>
                    </a:lnB>
                    <a:solidFill>
                      <a:srgbClr val="01CBFF"/>
                    </a:solidFill>
                  </a:tcPr>
                </a:tc>
              </a:tr>
              <a:tr h="3809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3798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76199">
                      <a:solidFill>
                        <a:srgbClr val="FFFF00"/>
                      </a:solidFill>
                      <a:prstDash val="solid"/>
                    </a:lnT>
                    <a:solidFill>
                      <a:srgbClr val="01CB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16835">
              <a:lnSpc>
                <a:spcPts val="4285"/>
              </a:lnSpc>
            </a:pPr>
            <a:r>
              <a:rPr dirty="0" spc="-5"/>
              <a:t>Osservazioni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758555" cy="39947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operativa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è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 i="1">
                <a:solidFill>
                  <a:srgbClr val="FFFF00"/>
                </a:solidFill>
                <a:latin typeface="Arial"/>
                <a:cs typeface="Arial"/>
              </a:rPr>
              <a:t>gen</a:t>
            </a:r>
            <a:r>
              <a:rPr dirty="0" sz="2800" spc="-5" b="1" i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-15" b="1" i="1">
                <a:solidFill>
                  <a:srgbClr val="FFFF00"/>
                </a:solidFill>
                <a:latin typeface="Arial"/>
                <a:cs typeface="Arial"/>
              </a:rPr>
              <a:t>ral</a:t>
            </a:r>
            <a:r>
              <a:rPr dirty="0" sz="2800" b="1" i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 i="1">
                <a:solidFill>
                  <a:srgbClr val="FFFF00"/>
                </a:solidFill>
                <a:latin typeface="Arial"/>
                <a:cs typeface="Arial"/>
              </a:rPr>
              <a:t>purpose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Pu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ò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eseguir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molt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operazion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logich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-1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15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tm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15" b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15" b="1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h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endParaRPr baseline="2314" sz="36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Gener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anch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variabil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condizionamento</a:t>
            </a:r>
            <a:endParaRPr baseline="2314" sz="36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5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ha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architettura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generale,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ma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è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progettata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per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particolare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applicazione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L’element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ch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personalizz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l’applicazion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è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ROM</a:t>
            </a:r>
            <a:endParaRPr baseline="2314" sz="3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z="2800" spc="-1580">
                <a:solidFill>
                  <a:srgbClr val="FF37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3700"/>
                </a:solidFill>
                <a:latin typeface="Arial"/>
                <a:cs typeface="Arial"/>
              </a:rPr>
              <a:t>Idea:</a:t>
            </a:r>
            <a:endParaRPr sz="2800">
              <a:latin typeface="Arial"/>
              <a:cs typeface="Arial"/>
            </a:endParaRPr>
          </a:p>
          <a:p>
            <a:pPr marL="756285" marR="626110" indent="-287020">
              <a:lnSpc>
                <a:spcPts val="2770"/>
              </a:lnSpc>
              <a:spcBef>
                <a:spcPts val="860"/>
              </a:spcBef>
            </a:pPr>
            <a:r>
              <a:rPr dirty="0" baseline="2314" sz="3600" spc="-2032">
                <a:solidFill>
                  <a:srgbClr val="FF37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Potremm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o</a:t>
            </a:r>
            <a:r>
              <a:rPr dirty="0" baseline="2314" sz="3600" spc="15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pensar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porr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RO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M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all’esterno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,</a:t>
            </a:r>
            <a:r>
              <a:rPr dirty="0" baseline="2314" sz="36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per</a:t>
            </a:r>
            <a:r>
              <a:rPr dirty="0" baseline="2314" sz="3600" spc="-7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3700"/>
                </a:solidFill>
                <a:latin typeface="Arial"/>
                <a:cs typeface="Arial"/>
              </a:rPr>
              <a:t>poterl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a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3700"/>
                </a:solidFill>
                <a:latin typeface="Arial"/>
                <a:cs typeface="Arial"/>
              </a:rPr>
              <a:t>modificar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3700"/>
                </a:solidFill>
                <a:latin typeface="Arial"/>
                <a:cs typeface="Arial"/>
              </a:rPr>
              <a:t>i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n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3700"/>
                </a:solidFill>
                <a:latin typeface="Arial"/>
                <a:cs typeface="Arial"/>
              </a:rPr>
              <a:t>funzion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3700"/>
                </a:solidFill>
                <a:latin typeface="Arial"/>
                <a:cs typeface="Arial"/>
              </a:rPr>
              <a:t>dell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sz="2400" b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3700"/>
                </a:solidFill>
                <a:latin typeface="Arial"/>
                <a:cs typeface="Arial"/>
              </a:rPr>
              <a:t>applicazioni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57095" y="1266935"/>
            <a:ext cx="7153909" cy="4876800"/>
          </a:xfrm>
          <a:custGeom>
            <a:avLst/>
            <a:gdLst/>
            <a:ahLst/>
            <a:cxnLst/>
            <a:rect l="l" t="t" r="r" b="b"/>
            <a:pathLst>
              <a:path w="7153909" h="4876800">
                <a:moveTo>
                  <a:pt x="0" y="4876799"/>
                </a:moveTo>
                <a:lnTo>
                  <a:pt x="7153655" y="4876799"/>
                </a:lnTo>
                <a:lnTo>
                  <a:pt x="7153655" y="0"/>
                </a:lnTo>
                <a:lnTo>
                  <a:pt x="0" y="0"/>
                </a:lnTo>
                <a:lnTo>
                  <a:pt x="0" y="4876799"/>
                </a:lnTo>
                <a:close/>
              </a:path>
            </a:pathLst>
          </a:custGeom>
          <a:solidFill>
            <a:srgbClr val="01CB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657095" y="1266935"/>
            <a:ext cx="7153909" cy="4876800"/>
          </a:xfrm>
          <a:custGeom>
            <a:avLst/>
            <a:gdLst/>
            <a:ahLst/>
            <a:cxnLst/>
            <a:rect l="l" t="t" r="r" b="b"/>
            <a:pathLst>
              <a:path w="7153909" h="4876800">
                <a:moveTo>
                  <a:pt x="0" y="4876799"/>
                </a:moveTo>
                <a:lnTo>
                  <a:pt x="7153655" y="4876799"/>
                </a:lnTo>
                <a:lnTo>
                  <a:pt x="7153655" y="0"/>
                </a:lnTo>
                <a:lnTo>
                  <a:pt x="0" y="0"/>
                </a:lnTo>
                <a:lnTo>
                  <a:pt x="0" y="48767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536700">
              <a:lnSpc>
                <a:spcPct val="100000"/>
              </a:lnSpc>
            </a:pPr>
            <a:r>
              <a:rPr dirty="0"/>
              <a:t>Architettura</a:t>
            </a:r>
            <a:r>
              <a:rPr dirty="0" spc="-5"/>
              <a:t> </a:t>
            </a:r>
            <a:r>
              <a:rPr dirty="0"/>
              <a:t>modificata</a:t>
            </a:r>
          </a:p>
        </p:txBody>
      </p:sp>
      <p:sp>
        <p:nvSpPr>
          <p:cNvPr id="5" name="object 5"/>
          <p:cNvSpPr/>
          <p:nvPr/>
        </p:nvSpPr>
        <p:spPr>
          <a:xfrm>
            <a:off x="2039619" y="3860783"/>
            <a:ext cx="373380" cy="990600"/>
          </a:xfrm>
          <a:custGeom>
            <a:avLst/>
            <a:gdLst/>
            <a:ahLst/>
            <a:cxnLst/>
            <a:rect l="l" t="t" r="r" b="b"/>
            <a:pathLst>
              <a:path w="373380" h="990600">
                <a:moveTo>
                  <a:pt x="0" y="990599"/>
                </a:moveTo>
                <a:lnTo>
                  <a:pt x="373379" y="990599"/>
                </a:lnTo>
                <a:lnTo>
                  <a:pt x="37337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039619" y="3860783"/>
            <a:ext cx="373380" cy="990600"/>
          </a:xfrm>
          <a:custGeom>
            <a:avLst/>
            <a:gdLst/>
            <a:ahLst/>
            <a:cxnLst/>
            <a:rect l="l" t="t" r="r" b="b"/>
            <a:pathLst>
              <a:path w="373380" h="990600">
                <a:moveTo>
                  <a:pt x="0" y="990599"/>
                </a:moveTo>
                <a:lnTo>
                  <a:pt x="373379" y="990599"/>
                </a:lnTo>
                <a:lnTo>
                  <a:pt x="373379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315207" y="4698983"/>
            <a:ext cx="637540" cy="990600"/>
          </a:xfrm>
          <a:custGeom>
            <a:avLst/>
            <a:gdLst/>
            <a:ahLst/>
            <a:cxnLst/>
            <a:rect l="l" t="t" r="r" b="b"/>
            <a:pathLst>
              <a:path w="637539" h="990600">
                <a:moveTo>
                  <a:pt x="0" y="990599"/>
                </a:moveTo>
                <a:lnTo>
                  <a:pt x="637031" y="990599"/>
                </a:lnTo>
                <a:lnTo>
                  <a:pt x="637031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315207" y="4698983"/>
            <a:ext cx="637540" cy="990600"/>
          </a:xfrm>
          <a:custGeom>
            <a:avLst/>
            <a:gdLst/>
            <a:ahLst/>
            <a:cxnLst/>
            <a:rect l="l" t="t" r="r" b="b"/>
            <a:pathLst>
              <a:path w="637539" h="990600">
                <a:moveTo>
                  <a:pt x="0" y="990599"/>
                </a:moveTo>
                <a:lnTo>
                  <a:pt x="637031" y="990599"/>
                </a:lnTo>
                <a:lnTo>
                  <a:pt x="637031" y="0"/>
                </a:lnTo>
                <a:lnTo>
                  <a:pt x="0" y="0"/>
                </a:lnTo>
                <a:lnTo>
                  <a:pt x="0" y="9905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039619" y="1650989"/>
            <a:ext cx="425450" cy="2057400"/>
          </a:xfrm>
          <a:custGeom>
            <a:avLst/>
            <a:gdLst/>
            <a:ahLst/>
            <a:cxnLst/>
            <a:rect l="l" t="t" r="r" b="b"/>
            <a:pathLst>
              <a:path w="425450" h="2057400">
                <a:moveTo>
                  <a:pt x="0" y="2057399"/>
                </a:moveTo>
                <a:lnTo>
                  <a:pt x="425195" y="2057399"/>
                </a:lnTo>
                <a:lnTo>
                  <a:pt x="425195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039619" y="1650989"/>
            <a:ext cx="425450" cy="2057400"/>
          </a:xfrm>
          <a:custGeom>
            <a:avLst/>
            <a:gdLst/>
            <a:ahLst/>
            <a:cxnLst/>
            <a:rect l="l" t="t" r="r" b="b"/>
            <a:pathLst>
              <a:path w="425450" h="2057400">
                <a:moveTo>
                  <a:pt x="0" y="2057399"/>
                </a:moveTo>
                <a:lnTo>
                  <a:pt x="425195" y="2057399"/>
                </a:lnTo>
                <a:lnTo>
                  <a:pt x="425195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2071118" y="2586580"/>
            <a:ext cx="3638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252979" y="1650989"/>
            <a:ext cx="0" cy="2057400"/>
          </a:xfrm>
          <a:custGeom>
            <a:avLst/>
            <a:gdLst/>
            <a:ahLst/>
            <a:cxnLst/>
            <a:rect l="l" t="t" r="r" b="b"/>
            <a:pathLst>
              <a:path w="0" h="2057400">
                <a:moveTo>
                  <a:pt x="0" y="0"/>
                </a:moveTo>
                <a:lnTo>
                  <a:pt x="0" y="2057399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464816" y="1879589"/>
            <a:ext cx="1818639" cy="0"/>
          </a:xfrm>
          <a:custGeom>
            <a:avLst/>
            <a:gdLst/>
            <a:ahLst/>
            <a:cxnLst/>
            <a:rect l="l" t="t" r="r" b="b"/>
            <a:pathLst>
              <a:path w="1818639" h="0">
                <a:moveTo>
                  <a:pt x="0" y="0"/>
                </a:moveTo>
                <a:lnTo>
                  <a:pt x="181813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279900" y="17470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464816" y="2412989"/>
            <a:ext cx="1169035" cy="2024380"/>
          </a:xfrm>
          <a:custGeom>
            <a:avLst/>
            <a:gdLst/>
            <a:ahLst/>
            <a:cxnLst/>
            <a:rect l="l" t="t" r="r" b="b"/>
            <a:pathLst>
              <a:path w="1169035" h="2024379">
                <a:moveTo>
                  <a:pt x="0" y="0"/>
                </a:moveTo>
                <a:lnTo>
                  <a:pt x="1168907" y="0"/>
                </a:lnTo>
                <a:lnTo>
                  <a:pt x="1168907" y="2023865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501135" y="4433807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29">
                <a:moveTo>
                  <a:pt x="266699" y="0"/>
                </a:moveTo>
                <a:lnTo>
                  <a:pt x="0" y="0"/>
                </a:lnTo>
                <a:lnTo>
                  <a:pt x="134111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466339" y="3327389"/>
            <a:ext cx="424180" cy="685800"/>
          </a:xfrm>
          <a:custGeom>
            <a:avLst/>
            <a:gdLst/>
            <a:ahLst/>
            <a:cxnLst/>
            <a:rect l="l" t="t" r="r" b="b"/>
            <a:pathLst>
              <a:path w="424180" h="685800">
                <a:moveTo>
                  <a:pt x="0" y="0"/>
                </a:moveTo>
                <a:lnTo>
                  <a:pt x="423671" y="0"/>
                </a:lnTo>
                <a:lnTo>
                  <a:pt x="423671" y="685799"/>
                </a:lnTo>
                <a:lnTo>
                  <a:pt x="208787" y="685799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413000" y="38806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3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466339" y="2870189"/>
            <a:ext cx="688975" cy="1676400"/>
          </a:xfrm>
          <a:custGeom>
            <a:avLst/>
            <a:gdLst/>
            <a:ahLst/>
            <a:cxnLst/>
            <a:rect l="l" t="t" r="r" b="b"/>
            <a:pathLst>
              <a:path w="688975" h="1676400">
                <a:moveTo>
                  <a:pt x="0" y="0"/>
                </a:moveTo>
                <a:lnTo>
                  <a:pt x="688847" y="0"/>
                </a:lnTo>
                <a:lnTo>
                  <a:pt x="688847" y="1676393"/>
                </a:lnTo>
                <a:lnTo>
                  <a:pt x="208787" y="1676393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413000" y="4413995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266699" y="0"/>
                </a:moveTo>
                <a:lnTo>
                  <a:pt x="0" y="132587"/>
                </a:lnTo>
                <a:lnTo>
                  <a:pt x="266699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039619" y="4013189"/>
            <a:ext cx="373380" cy="304800"/>
          </a:xfrm>
          <a:custGeom>
            <a:avLst/>
            <a:gdLst/>
            <a:ahLst/>
            <a:cxnLst/>
            <a:rect l="l" t="t" r="r" b="b"/>
            <a:pathLst>
              <a:path w="373380" h="304800">
                <a:moveTo>
                  <a:pt x="0" y="304793"/>
                </a:moveTo>
                <a:lnTo>
                  <a:pt x="373379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2039619" y="4317983"/>
            <a:ext cx="373380" cy="228600"/>
          </a:xfrm>
          <a:custGeom>
            <a:avLst/>
            <a:gdLst/>
            <a:ahLst/>
            <a:cxnLst/>
            <a:rect l="l" t="t" r="r" b="b"/>
            <a:pathLst>
              <a:path w="373380" h="228600">
                <a:moveTo>
                  <a:pt x="0" y="0"/>
                </a:moveTo>
                <a:lnTo>
                  <a:pt x="373379" y="228599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3313683" y="4851383"/>
            <a:ext cx="638810" cy="381000"/>
          </a:xfrm>
          <a:custGeom>
            <a:avLst/>
            <a:gdLst/>
            <a:ahLst/>
            <a:cxnLst/>
            <a:rect l="l" t="t" r="r" b="b"/>
            <a:pathLst>
              <a:path w="638810" h="381000">
                <a:moveTo>
                  <a:pt x="0" y="380999"/>
                </a:moveTo>
                <a:lnTo>
                  <a:pt x="638555" y="0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3313683" y="5232383"/>
            <a:ext cx="638810" cy="228600"/>
          </a:xfrm>
          <a:custGeom>
            <a:avLst/>
            <a:gdLst/>
            <a:ahLst/>
            <a:cxnLst/>
            <a:rect l="l" t="t" r="r" b="b"/>
            <a:pathLst>
              <a:path w="638810" h="228600">
                <a:moveTo>
                  <a:pt x="0" y="0"/>
                </a:moveTo>
                <a:lnTo>
                  <a:pt x="638555" y="228599"/>
                </a:lnTo>
              </a:path>
            </a:pathLst>
          </a:custGeom>
          <a:ln w="914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4214367" y="5153135"/>
            <a:ext cx="347980" cy="1905"/>
          </a:xfrm>
          <a:custGeom>
            <a:avLst/>
            <a:gdLst/>
            <a:ahLst/>
            <a:cxnLst/>
            <a:rect l="l" t="t" r="r" b="b"/>
            <a:pathLst>
              <a:path w="347979" h="1904">
                <a:moveTo>
                  <a:pt x="0" y="1523"/>
                </a:moveTo>
                <a:lnTo>
                  <a:pt x="34747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3952239" y="5022071"/>
            <a:ext cx="268605" cy="266700"/>
          </a:xfrm>
          <a:custGeom>
            <a:avLst/>
            <a:gdLst/>
            <a:ahLst/>
            <a:cxnLst/>
            <a:rect l="l" t="t" r="r" b="b"/>
            <a:pathLst>
              <a:path w="268604" h="266700">
                <a:moveTo>
                  <a:pt x="266699" y="0"/>
                </a:moveTo>
                <a:lnTo>
                  <a:pt x="0" y="134111"/>
                </a:lnTo>
                <a:lnTo>
                  <a:pt x="268223" y="266699"/>
                </a:lnTo>
                <a:lnTo>
                  <a:pt x="2666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2199639" y="4994639"/>
            <a:ext cx="1114425" cy="238125"/>
          </a:xfrm>
          <a:custGeom>
            <a:avLst/>
            <a:gdLst/>
            <a:ahLst/>
            <a:cxnLst/>
            <a:rect l="l" t="t" r="r" b="b"/>
            <a:pathLst>
              <a:path w="1114425" h="238125">
                <a:moveTo>
                  <a:pt x="1114043" y="237743"/>
                </a:moveTo>
                <a:lnTo>
                  <a:pt x="0" y="237743"/>
                </a:lnTo>
                <a:lnTo>
                  <a:pt x="0" y="0"/>
                </a:lnTo>
              </a:path>
            </a:pathLst>
          </a:custGeom>
          <a:ln w="28955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126488" y="4851383"/>
            <a:ext cx="147955" cy="147955"/>
          </a:xfrm>
          <a:custGeom>
            <a:avLst/>
            <a:gdLst/>
            <a:ahLst/>
            <a:cxnLst/>
            <a:rect l="l" t="t" r="r" b="b"/>
            <a:pathLst>
              <a:path w="147955" h="147954">
                <a:moveTo>
                  <a:pt x="73151" y="0"/>
                </a:moveTo>
                <a:lnTo>
                  <a:pt x="0" y="147827"/>
                </a:lnTo>
                <a:lnTo>
                  <a:pt x="147827" y="147827"/>
                </a:lnTo>
                <a:lnTo>
                  <a:pt x="7315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4032507" y="4698626"/>
            <a:ext cx="1905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C</a:t>
            </a:r>
            <a:endParaRPr sz="180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1306575" y="187958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69" h="0">
                <a:moveTo>
                  <a:pt x="0" y="0"/>
                </a:moveTo>
                <a:lnTo>
                  <a:pt x="470915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1774444" y="17470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1306575" y="241298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69" h="0">
                <a:moveTo>
                  <a:pt x="0" y="0"/>
                </a:moveTo>
                <a:lnTo>
                  <a:pt x="470915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1774444" y="22804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1306575" y="287018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69" h="0">
                <a:moveTo>
                  <a:pt x="0" y="0"/>
                </a:moveTo>
                <a:lnTo>
                  <a:pt x="470915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1774444" y="27376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1306575" y="3327389"/>
            <a:ext cx="471170" cy="0"/>
          </a:xfrm>
          <a:custGeom>
            <a:avLst/>
            <a:gdLst/>
            <a:ahLst/>
            <a:cxnLst/>
            <a:rect l="l" t="t" r="r" b="b"/>
            <a:pathLst>
              <a:path w="471169" h="0">
                <a:moveTo>
                  <a:pt x="0" y="0"/>
                </a:moveTo>
                <a:lnTo>
                  <a:pt x="470915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1774444" y="3194801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2587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349503" y="2883905"/>
            <a:ext cx="1678305" cy="1447800"/>
          </a:xfrm>
          <a:custGeom>
            <a:avLst/>
            <a:gdLst/>
            <a:ahLst/>
            <a:cxnLst/>
            <a:rect l="l" t="t" r="r" b="b"/>
            <a:pathLst>
              <a:path w="1678305" h="1447800">
                <a:moveTo>
                  <a:pt x="1677923" y="1447793"/>
                </a:moveTo>
                <a:lnTo>
                  <a:pt x="0" y="1447793"/>
                </a:lnTo>
                <a:lnTo>
                  <a:pt x="0" y="0"/>
                </a:lnTo>
                <a:lnTo>
                  <a:pt x="248411" y="0"/>
                </a:lnTo>
              </a:path>
            </a:pathLst>
          </a:custGeom>
          <a:ln w="761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594867" y="2751317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0" y="0"/>
                </a:moveTo>
                <a:lnTo>
                  <a:pt x="0" y="266699"/>
                </a:lnTo>
                <a:lnTo>
                  <a:pt x="266699" y="13411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5814567" y="2368793"/>
            <a:ext cx="807720" cy="242570"/>
          </a:xfrm>
          <a:custGeom>
            <a:avLst/>
            <a:gdLst/>
            <a:ahLst/>
            <a:cxnLst/>
            <a:rect l="l" t="t" r="r" b="b"/>
            <a:pathLst>
              <a:path w="807720" h="242569">
                <a:moveTo>
                  <a:pt x="807719" y="242315"/>
                </a:moveTo>
                <a:lnTo>
                  <a:pt x="807719" y="0"/>
                </a:lnTo>
                <a:lnTo>
                  <a:pt x="0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6536943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6270244" y="3301481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90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6270244" y="3301481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90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 txBox="1"/>
          <p:nvPr/>
        </p:nvSpPr>
        <p:spPr>
          <a:xfrm>
            <a:off x="6300221" y="3354677"/>
            <a:ext cx="6457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5613400" y="3827261"/>
            <a:ext cx="1211580" cy="410209"/>
          </a:xfrm>
          <a:custGeom>
            <a:avLst/>
            <a:gdLst/>
            <a:ahLst/>
            <a:cxnLst/>
            <a:rect l="l" t="t" r="r" b="b"/>
            <a:pathLst>
              <a:path w="1211579" h="410210">
                <a:moveTo>
                  <a:pt x="454151" y="0"/>
                </a:moveTo>
                <a:lnTo>
                  <a:pt x="0" y="0"/>
                </a:lnTo>
                <a:lnTo>
                  <a:pt x="303275" y="409949"/>
                </a:lnTo>
                <a:lnTo>
                  <a:pt x="908303" y="409949"/>
                </a:lnTo>
                <a:lnTo>
                  <a:pt x="1081924" y="175259"/>
                </a:lnTo>
                <a:lnTo>
                  <a:pt x="605027" y="175259"/>
                </a:lnTo>
                <a:lnTo>
                  <a:pt x="454151" y="0"/>
                </a:lnTo>
                <a:close/>
              </a:path>
              <a:path w="1211579" h="410210">
                <a:moveTo>
                  <a:pt x="1211579" y="0"/>
                </a:moveTo>
                <a:lnTo>
                  <a:pt x="757427" y="0"/>
                </a:lnTo>
                <a:lnTo>
                  <a:pt x="605027" y="175259"/>
                </a:lnTo>
                <a:lnTo>
                  <a:pt x="1081924" y="175259"/>
                </a:lnTo>
                <a:lnTo>
                  <a:pt x="1211579" y="0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5613400" y="3827261"/>
            <a:ext cx="1211580" cy="410209"/>
          </a:xfrm>
          <a:custGeom>
            <a:avLst/>
            <a:gdLst/>
            <a:ahLst/>
            <a:cxnLst/>
            <a:rect l="l" t="t" r="r" b="b"/>
            <a:pathLst>
              <a:path w="1211579" h="410210">
                <a:moveTo>
                  <a:pt x="0" y="0"/>
                </a:moveTo>
                <a:lnTo>
                  <a:pt x="454151" y="0"/>
                </a:lnTo>
                <a:lnTo>
                  <a:pt x="605027" y="175259"/>
                </a:lnTo>
                <a:lnTo>
                  <a:pt x="757427" y="0"/>
                </a:lnTo>
                <a:lnTo>
                  <a:pt x="1211579" y="0"/>
                </a:lnTo>
                <a:lnTo>
                  <a:pt x="908303" y="409949"/>
                </a:lnTo>
                <a:lnTo>
                  <a:pt x="303275" y="409949"/>
                </a:lnTo>
                <a:lnTo>
                  <a:pt x="0" y="0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5913125" y="4009997"/>
            <a:ext cx="6457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 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16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5512815" y="3301481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89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5512815" y="3301481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89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 txBox="1"/>
          <p:nvPr/>
        </p:nvSpPr>
        <p:spPr>
          <a:xfrm>
            <a:off x="5542793" y="3354677"/>
            <a:ext cx="6457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5864859" y="4468859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90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5864859" y="4468859"/>
            <a:ext cx="707390" cy="292735"/>
          </a:xfrm>
          <a:custGeom>
            <a:avLst/>
            <a:gdLst/>
            <a:ahLst/>
            <a:cxnLst/>
            <a:rect l="l" t="t" r="r" b="b"/>
            <a:pathLst>
              <a:path w="707390" h="292735">
                <a:moveTo>
                  <a:pt x="0" y="292607"/>
                </a:moveTo>
                <a:lnTo>
                  <a:pt x="707135" y="292607"/>
                </a:lnTo>
                <a:lnTo>
                  <a:pt x="707135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5890265" y="4522061"/>
            <a:ext cx="65659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Reg.</a:t>
            </a: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16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5462523" y="2778749"/>
            <a:ext cx="706120" cy="289560"/>
          </a:xfrm>
          <a:custGeom>
            <a:avLst/>
            <a:gdLst/>
            <a:ahLst/>
            <a:cxnLst/>
            <a:rect l="l" t="t" r="r" b="b"/>
            <a:pathLst>
              <a:path w="706120" h="289560">
                <a:moveTo>
                  <a:pt x="0" y="289559"/>
                </a:moveTo>
                <a:lnTo>
                  <a:pt x="705611" y="289559"/>
                </a:lnTo>
                <a:lnTo>
                  <a:pt x="705611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 txBox="1"/>
          <p:nvPr/>
        </p:nvSpPr>
        <p:spPr>
          <a:xfrm>
            <a:off x="5462523" y="2778749"/>
            <a:ext cx="706120" cy="289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175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270244" y="2778749"/>
            <a:ext cx="707390" cy="289560"/>
          </a:xfrm>
          <a:custGeom>
            <a:avLst/>
            <a:gdLst/>
            <a:ahLst/>
            <a:cxnLst/>
            <a:rect l="l" t="t" r="r" b="b"/>
            <a:pathLst>
              <a:path w="707390" h="289560">
                <a:moveTo>
                  <a:pt x="0" y="289559"/>
                </a:moveTo>
                <a:lnTo>
                  <a:pt x="707135" y="289559"/>
                </a:lnTo>
                <a:lnTo>
                  <a:pt x="707135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6270244" y="2778749"/>
            <a:ext cx="707390" cy="289560"/>
          </a:xfrm>
          <a:custGeom>
            <a:avLst/>
            <a:gdLst/>
            <a:ahLst/>
            <a:cxnLst/>
            <a:rect l="l" t="t" r="r" b="b"/>
            <a:pathLst>
              <a:path w="707390" h="289560">
                <a:moveTo>
                  <a:pt x="0" y="289559"/>
                </a:moveTo>
                <a:lnTo>
                  <a:pt x="707135" y="289559"/>
                </a:lnTo>
                <a:lnTo>
                  <a:pt x="707135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 txBox="1"/>
          <p:nvPr/>
        </p:nvSpPr>
        <p:spPr>
          <a:xfrm>
            <a:off x="6289553" y="2831944"/>
            <a:ext cx="6686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462523" y="2778749"/>
            <a:ext cx="706120" cy="289560"/>
          </a:xfrm>
          <a:custGeom>
            <a:avLst/>
            <a:gdLst/>
            <a:ahLst/>
            <a:cxnLst/>
            <a:rect l="l" t="t" r="r" b="b"/>
            <a:pathLst>
              <a:path w="706120" h="289560">
                <a:moveTo>
                  <a:pt x="0" y="289559"/>
                </a:moveTo>
                <a:lnTo>
                  <a:pt x="705611" y="289559"/>
                </a:lnTo>
                <a:lnTo>
                  <a:pt x="705611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5462523" y="2778749"/>
            <a:ext cx="706120" cy="289560"/>
          </a:xfrm>
          <a:custGeom>
            <a:avLst/>
            <a:gdLst/>
            <a:ahLst/>
            <a:cxnLst/>
            <a:rect l="l" t="t" r="r" b="b"/>
            <a:pathLst>
              <a:path w="706120" h="289560">
                <a:moveTo>
                  <a:pt x="0" y="289559"/>
                </a:moveTo>
                <a:lnTo>
                  <a:pt x="705611" y="289559"/>
                </a:lnTo>
                <a:lnTo>
                  <a:pt x="705611" y="0"/>
                </a:lnTo>
                <a:lnTo>
                  <a:pt x="0" y="0"/>
                </a:lnTo>
                <a:lnTo>
                  <a:pt x="0" y="28955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 txBox="1"/>
          <p:nvPr/>
        </p:nvSpPr>
        <p:spPr>
          <a:xfrm>
            <a:off x="5481832" y="2831944"/>
            <a:ext cx="6686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MUX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4705095" y="2252970"/>
            <a:ext cx="707390" cy="349250"/>
          </a:xfrm>
          <a:custGeom>
            <a:avLst/>
            <a:gdLst/>
            <a:ahLst/>
            <a:cxnLst/>
            <a:rect l="l" t="t" r="r" b="b"/>
            <a:pathLst>
              <a:path w="707389" h="349250">
                <a:moveTo>
                  <a:pt x="0" y="348995"/>
                </a:moveTo>
                <a:lnTo>
                  <a:pt x="707135" y="348995"/>
                </a:lnTo>
                <a:lnTo>
                  <a:pt x="707135" y="0"/>
                </a:lnTo>
                <a:lnTo>
                  <a:pt x="0" y="0"/>
                </a:lnTo>
                <a:lnTo>
                  <a:pt x="0" y="348995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4705095" y="2252970"/>
            <a:ext cx="707390" cy="349250"/>
          </a:xfrm>
          <a:custGeom>
            <a:avLst/>
            <a:gdLst/>
            <a:ahLst/>
            <a:cxnLst/>
            <a:rect l="l" t="t" r="r" b="b"/>
            <a:pathLst>
              <a:path w="707389" h="349250">
                <a:moveTo>
                  <a:pt x="0" y="348995"/>
                </a:moveTo>
                <a:lnTo>
                  <a:pt x="707135" y="348995"/>
                </a:lnTo>
                <a:lnTo>
                  <a:pt x="707135" y="0"/>
                </a:lnTo>
                <a:lnTo>
                  <a:pt x="0" y="0"/>
                </a:lnTo>
                <a:lnTo>
                  <a:pt x="0" y="348995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 txBox="1"/>
          <p:nvPr/>
        </p:nvSpPr>
        <p:spPr>
          <a:xfrm>
            <a:off x="4745740" y="2335120"/>
            <a:ext cx="62420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Shift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65" name="object 65"/>
          <p:cNvSpPr/>
          <p:nvPr/>
        </p:nvSpPr>
        <p:spPr>
          <a:xfrm>
            <a:off x="7026147" y="2252970"/>
            <a:ext cx="708660" cy="349250"/>
          </a:xfrm>
          <a:custGeom>
            <a:avLst/>
            <a:gdLst/>
            <a:ahLst/>
            <a:cxnLst/>
            <a:rect l="l" t="t" r="r" b="b"/>
            <a:pathLst>
              <a:path w="708659" h="349250">
                <a:moveTo>
                  <a:pt x="0" y="348995"/>
                </a:moveTo>
                <a:lnTo>
                  <a:pt x="708659" y="348995"/>
                </a:lnTo>
                <a:lnTo>
                  <a:pt x="708659" y="0"/>
                </a:lnTo>
                <a:lnTo>
                  <a:pt x="0" y="0"/>
                </a:lnTo>
                <a:lnTo>
                  <a:pt x="0" y="348995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7026147" y="2252970"/>
            <a:ext cx="708660" cy="349250"/>
          </a:xfrm>
          <a:custGeom>
            <a:avLst/>
            <a:gdLst/>
            <a:ahLst/>
            <a:cxnLst/>
            <a:rect l="l" t="t" r="r" b="b"/>
            <a:pathLst>
              <a:path w="708659" h="349250">
                <a:moveTo>
                  <a:pt x="0" y="348995"/>
                </a:moveTo>
                <a:lnTo>
                  <a:pt x="708659" y="348995"/>
                </a:lnTo>
                <a:lnTo>
                  <a:pt x="708659" y="0"/>
                </a:lnTo>
                <a:lnTo>
                  <a:pt x="0" y="0"/>
                </a:lnTo>
                <a:lnTo>
                  <a:pt x="0" y="348995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 txBox="1"/>
          <p:nvPr/>
        </p:nvSpPr>
        <p:spPr>
          <a:xfrm>
            <a:off x="7068318" y="2335120"/>
            <a:ext cx="62420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Shift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600">
              <a:latin typeface="Arial"/>
              <a:cs typeface="Arial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8035035" y="2894567"/>
            <a:ext cx="556260" cy="2391410"/>
          </a:xfrm>
          <a:custGeom>
            <a:avLst/>
            <a:gdLst/>
            <a:ahLst/>
            <a:cxnLst/>
            <a:rect l="l" t="t" r="r" b="b"/>
            <a:pathLst>
              <a:path w="556259" h="2391410">
                <a:moveTo>
                  <a:pt x="0" y="2391155"/>
                </a:moveTo>
                <a:lnTo>
                  <a:pt x="556259" y="2391155"/>
                </a:lnTo>
                <a:lnTo>
                  <a:pt x="556259" y="0"/>
                </a:lnTo>
                <a:lnTo>
                  <a:pt x="0" y="0"/>
                </a:lnTo>
                <a:lnTo>
                  <a:pt x="0" y="2391155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8035035" y="2894567"/>
            <a:ext cx="556260" cy="2391410"/>
          </a:xfrm>
          <a:custGeom>
            <a:avLst/>
            <a:gdLst/>
            <a:ahLst/>
            <a:cxnLst/>
            <a:rect l="l" t="t" r="r" b="b"/>
            <a:pathLst>
              <a:path w="556259" h="2391410">
                <a:moveTo>
                  <a:pt x="0" y="2391155"/>
                </a:moveTo>
                <a:lnTo>
                  <a:pt x="556259" y="2391155"/>
                </a:lnTo>
                <a:lnTo>
                  <a:pt x="556259" y="0"/>
                </a:lnTo>
                <a:lnTo>
                  <a:pt x="0" y="0"/>
                </a:lnTo>
                <a:lnTo>
                  <a:pt x="0" y="2391155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 txBox="1"/>
          <p:nvPr/>
        </p:nvSpPr>
        <p:spPr>
          <a:xfrm>
            <a:off x="8170171" y="2897476"/>
            <a:ext cx="2844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FF00"/>
                </a:solidFill>
                <a:latin typeface="Arial"/>
                <a:cs typeface="Arial"/>
              </a:rPr>
              <a:t>R0</a:t>
            </a:r>
            <a:endParaRPr sz="1600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8170171" y="3142829"/>
            <a:ext cx="2844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FF00"/>
                </a:solidFill>
                <a:latin typeface="Arial"/>
                <a:cs typeface="Arial"/>
              </a:rPr>
              <a:t>R1</a:t>
            </a:r>
            <a:endParaRPr sz="160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8115295" y="5098122"/>
            <a:ext cx="39751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R31</a:t>
            </a:r>
            <a:endParaRPr sz="1600">
              <a:latin typeface="Arial"/>
              <a:cs typeface="Arial"/>
            </a:endParaRPr>
          </a:p>
        </p:txBody>
      </p:sp>
      <p:sp>
        <p:nvSpPr>
          <p:cNvPr id="73" name="object 73"/>
          <p:cNvSpPr/>
          <p:nvPr/>
        </p:nvSpPr>
        <p:spPr>
          <a:xfrm>
            <a:off x="8035035" y="3113267"/>
            <a:ext cx="556260" cy="29209"/>
          </a:xfrm>
          <a:custGeom>
            <a:avLst/>
            <a:gdLst/>
            <a:ahLst/>
            <a:cxnLst/>
            <a:rect l="l" t="t" r="r" b="b"/>
            <a:pathLst>
              <a:path w="556259" h="29210">
                <a:moveTo>
                  <a:pt x="0" y="28956"/>
                </a:moveTo>
                <a:lnTo>
                  <a:pt x="556259" y="28956"/>
                </a:lnTo>
                <a:lnTo>
                  <a:pt x="556259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8035035" y="3360918"/>
            <a:ext cx="556260" cy="0"/>
          </a:xfrm>
          <a:custGeom>
            <a:avLst/>
            <a:gdLst/>
            <a:ahLst/>
            <a:cxnLst/>
            <a:rect l="l" t="t" r="r" b="b"/>
            <a:pathLst>
              <a:path w="556259" h="0">
                <a:moveTo>
                  <a:pt x="0" y="0"/>
                </a:moveTo>
                <a:lnTo>
                  <a:pt x="55625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8035035" y="4994639"/>
            <a:ext cx="556260" cy="0"/>
          </a:xfrm>
          <a:custGeom>
            <a:avLst/>
            <a:gdLst/>
            <a:ahLst/>
            <a:cxnLst/>
            <a:rect l="l" t="t" r="r" b="b"/>
            <a:pathLst>
              <a:path w="556259" h="0">
                <a:moveTo>
                  <a:pt x="0" y="0"/>
                </a:moveTo>
                <a:lnTo>
                  <a:pt x="55625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6219951" y="2769605"/>
            <a:ext cx="1160145" cy="2165985"/>
          </a:xfrm>
          <a:custGeom>
            <a:avLst/>
            <a:gdLst/>
            <a:ahLst/>
            <a:cxnLst/>
            <a:rect l="l" t="t" r="r" b="b"/>
            <a:pathLst>
              <a:path w="1160145" h="2165985">
                <a:moveTo>
                  <a:pt x="0" y="2165597"/>
                </a:moveTo>
                <a:lnTo>
                  <a:pt x="1159763" y="2165597"/>
                </a:lnTo>
                <a:lnTo>
                  <a:pt x="1159763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7294371" y="260196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6867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686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5058663" y="2769605"/>
            <a:ext cx="1161415" cy="2165985"/>
          </a:xfrm>
          <a:custGeom>
            <a:avLst/>
            <a:gdLst/>
            <a:ahLst/>
            <a:cxnLst/>
            <a:rect l="l" t="t" r="r" b="b"/>
            <a:pathLst>
              <a:path w="1161414" h="2165985">
                <a:moveTo>
                  <a:pt x="1161287" y="2165597"/>
                </a:moveTo>
                <a:lnTo>
                  <a:pt x="0" y="2165597"/>
                </a:ln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4973319" y="260196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7379715" y="3711437"/>
            <a:ext cx="487680" cy="0"/>
          </a:xfrm>
          <a:custGeom>
            <a:avLst/>
            <a:gdLst/>
            <a:ahLst/>
            <a:cxnLst/>
            <a:rect l="l" t="t" r="r" b="b"/>
            <a:pathLst>
              <a:path w="487679" h="0">
                <a:moveTo>
                  <a:pt x="0" y="0"/>
                </a:moveTo>
                <a:lnTo>
                  <a:pt x="48767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7864347" y="362609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0" y="0"/>
                </a:moveTo>
                <a:lnTo>
                  <a:pt x="0" y="172211"/>
                </a:lnTo>
                <a:lnTo>
                  <a:pt x="172211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6067551" y="2135621"/>
            <a:ext cx="2220595" cy="759460"/>
          </a:xfrm>
          <a:custGeom>
            <a:avLst/>
            <a:gdLst/>
            <a:ahLst/>
            <a:cxnLst/>
            <a:rect l="l" t="t" r="r" b="b"/>
            <a:pathLst>
              <a:path w="2220595" h="759460">
                <a:moveTo>
                  <a:pt x="0" y="449579"/>
                </a:moveTo>
                <a:lnTo>
                  <a:pt x="0" y="0"/>
                </a:lnTo>
                <a:lnTo>
                  <a:pt x="2220467" y="0"/>
                </a:lnTo>
                <a:lnTo>
                  <a:pt x="2219642" y="37795"/>
                </a:lnTo>
                <a:lnTo>
                  <a:pt x="2218986" y="76965"/>
                </a:lnTo>
                <a:lnTo>
                  <a:pt x="2218485" y="117282"/>
                </a:lnTo>
                <a:lnTo>
                  <a:pt x="2218127" y="158520"/>
                </a:lnTo>
                <a:lnTo>
                  <a:pt x="2217896" y="200453"/>
                </a:lnTo>
                <a:lnTo>
                  <a:pt x="2217779" y="242855"/>
                </a:lnTo>
                <a:lnTo>
                  <a:pt x="2217763" y="285499"/>
                </a:lnTo>
                <a:lnTo>
                  <a:pt x="2217834" y="328159"/>
                </a:lnTo>
                <a:lnTo>
                  <a:pt x="2217978" y="370609"/>
                </a:lnTo>
                <a:lnTo>
                  <a:pt x="2218181" y="412622"/>
                </a:lnTo>
                <a:lnTo>
                  <a:pt x="2218431" y="453973"/>
                </a:lnTo>
                <a:lnTo>
                  <a:pt x="2218712" y="494434"/>
                </a:lnTo>
                <a:lnTo>
                  <a:pt x="2219011" y="533779"/>
                </a:lnTo>
                <a:lnTo>
                  <a:pt x="2219610" y="608218"/>
                </a:lnTo>
                <a:lnTo>
                  <a:pt x="2219882" y="642859"/>
                </a:lnTo>
                <a:lnTo>
                  <a:pt x="2220118" y="675479"/>
                </a:lnTo>
                <a:lnTo>
                  <a:pt x="2220303" y="705852"/>
                </a:lnTo>
                <a:lnTo>
                  <a:pt x="2220424" y="733752"/>
                </a:lnTo>
                <a:lnTo>
                  <a:pt x="2220467" y="75895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5982207" y="2582154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6370827" y="2135621"/>
            <a:ext cx="0" cy="475615"/>
          </a:xfrm>
          <a:custGeom>
            <a:avLst/>
            <a:gdLst/>
            <a:ahLst/>
            <a:cxnLst/>
            <a:rect l="l" t="t" r="r" b="b"/>
            <a:pathLst>
              <a:path w="0" h="475614">
                <a:moveTo>
                  <a:pt x="0" y="0"/>
                </a:moveTo>
                <a:lnTo>
                  <a:pt x="0" y="475487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6285483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6867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6219951" y="4761467"/>
            <a:ext cx="0" cy="532130"/>
          </a:xfrm>
          <a:custGeom>
            <a:avLst/>
            <a:gdLst/>
            <a:ahLst/>
            <a:cxnLst/>
            <a:rect l="l" t="t" r="r" b="b"/>
            <a:pathLst>
              <a:path w="0" h="532129">
                <a:moveTo>
                  <a:pt x="0" y="0"/>
                </a:moveTo>
                <a:lnTo>
                  <a:pt x="0" y="531875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6134607" y="5290295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5412232" y="2426705"/>
            <a:ext cx="149860" cy="184785"/>
          </a:xfrm>
          <a:custGeom>
            <a:avLst/>
            <a:gdLst/>
            <a:ahLst/>
            <a:cxnLst/>
            <a:rect l="l" t="t" r="r" b="b"/>
            <a:pathLst>
              <a:path w="149860" h="184785">
                <a:moveTo>
                  <a:pt x="0" y="0"/>
                </a:moveTo>
                <a:lnTo>
                  <a:pt x="149351" y="0"/>
                </a:lnTo>
                <a:lnTo>
                  <a:pt x="149351" y="184403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5476239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5814567" y="1727189"/>
            <a:ext cx="0" cy="883919"/>
          </a:xfrm>
          <a:custGeom>
            <a:avLst/>
            <a:gdLst/>
            <a:ahLst/>
            <a:cxnLst/>
            <a:rect l="l" t="t" r="r" b="b"/>
            <a:pathLst>
              <a:path w="0" h="883919">
                <a:moveTo>
                  <a:pt x="0" y="0"/>
                </a:moveTo>
                <a:lnTo>
                  <a:pt x="0" y="883919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5729223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5864859" y="3068310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5779515" y="313079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6867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6622288" y="3068310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6536943" y="313079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5916675" y="3594089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5831331" y="3656574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6867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6622288" y="3594089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6536943" y="3656574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6219951" y="4235687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6134607" y="4298171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6875271" y="2426705"/>
            <a:ext cx="151130" cy="184785"/>
          </a:xfrm>
          <a:custGeom>
            <a:avLst/>
            <a:gdLst/>
            <a:ahLst/>
            <a:cxnLst/>
            <a:rect l="l" t="t" r="r" b="b"/>
            <a:pathLst>
              <a:path w="151129" h="184785">
                <a:moveTo>
                  <a:pt x="150875" y="0"/>
                </a:moveTo>
                <a:lnTo>
                  <a:pt x="0" y="0"/>
                </a:lnTo>
                <a:lnTo>
                  <a:pt x="0" y="184403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6789928" y="26080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4552695" y="1269990"/>
            <a:ext cx="0" cy="4876800"/>
          </a:xfrm>
          <a:custGeom>
            <a:avLst/>
            <a:gdLst/>
            <a:ahLst/>
            <a:cxnLst/>
            <a:rect l="l" t="t" r="r" b="b"/>
            <a:pathLst>
              <a:path w="0" h="4876800">
                <a:moveTo>
                  <a:pt x="0" y="0"/>
                </a:moveTo>
                <a:lnTo>
                  <a:pt x="0" y="4876793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5819139" y="1041390"/>
            <a:ext cx="0" cy="670560"/>
          </a:xfrm>
          <a:custGeom>
            <a:avLst/>
            <a:gdLst/>
            <a:ahLst/>
            <a:cxnLst/>
            <a:rect l="l" t="t" r="r" b="b"/>
            <a:pathLst>
              <a:path w="0" h="670560">
                <a:moveTo>
                  <a:pt x="0" y="0"/>
                </a:moveTo>
                <a:lnTo>
                  <a:pt x="0" y="6705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5733795" y="170890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6867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6219951" y="5384783"/>
            <a:ext cx="0" cy="899160"/>
          </a:xfrm>
          <a:custGeom>
            <a:avLst/>
            <a:gdLst/>
            <a:ahLst/>
            <a:cxnLst/>
            <a:rect l="l" t="t" r="r" b="b"/>
            <a:pathLst>
              <a:path w="0" h="899160">
                <a:moveTo>
                  <a:pt x="0" y="0"/>
                </a:moveTo>
                <a:lnTo>
                  <a:pt x="0" y="8991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6134607" y="6280895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 txBox="1"/>
          <p:nvPr/>
        </p:nvSpPr>
        <p:spPr>
          <a:xfrm>
            <a:off x="1812038" y="5768484"/>
            <a:ext cx="1739264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e 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i 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contro</a:t>
            </a:r>
            <a:r>
              <a:rPr dirty="0" sz="1800" spc="5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o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6547097" y="5789808"/>
            <a:ext cx="163957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  <a:tabLst>
                <a:tab pos="685800" algn="l"/>
              </a:tabLst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e	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operati</a:t>
            </a:r>
            <a:r>
              <a:rPr dirty="0" sz="1800" spc="10">
                <a:solidFill>
                  <a:srgbClr val="FFFF00"/>
                </a:solidFill>
                <a:latin typeface="Arial"/>
                <a:cs typeface="Arial"/>
              </a:rPr>
              <a:t>v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1" name="object 111"/>
          <p:cNvSpPr/>
          <p:nvPr/>
        </p:nvSpPr>
        <p:spPr>
          <a:xfrm>
            <a:off x="881379" y="1638798"/>
            <a:ext cx="425450" cy="2057400"/>
          </a:xfrm>
          <a:custGeom>
            <a:avLst/>
            <a:gdLst/>
            <a:ahLst/>
            <a:cxnLst/>
            <a:rect l="l" t="t" r="r" b="b"/>
            <a:pathLst>
              <a:path w="425450" h="2057400">
                <a:moveTo>
                  <a:pt x="0" y="2057399"/>
                </a:moveTo>
                <a:lnTo>
                  <a:pt x="425195" y="2057399"/>
                </a:lnTo>
                <a:lnTo>
                  <a:pt x="425195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solidFill>
            <a:srgbClr val="3798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881379" y="1638798"/>
            <a:ext cx="425450" cy="2057400"/>
          </a:xfrm>
          <a:custGeom>
            <a:avLst/>
            <a:gdLst/>
            <a:ahLst/>
            <a:cxnLst/>
            <a:rect l="l" t="t" r="r" b="b"/>
            <a:pathLst>
              <a:path w="425450" h="2057400">
                <a:moveTo>
                  <a:pt x="0" y="2057399"/>
                </a:moveTo>
                <a:lnTo>
                  <a:pt x="425195" y="2057399"/>
                </a:lnTo>
                <a:lnTo>
                  <a:pt x="425195" y="0"/>
                </a:lnTo>
                <a:lnTo>
                  <a:pt x="0" y="0"/>
                </a:lnTo>
                <a:lnTo>
                  <a:pt x="0" y="20573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 txBox="1"/>
          <p:nvPr/>
        </p:nvSpPr>
        <p:spPr>
          <a:xfrm>
            <a:off x="954025" y="2530543"/>
            <a:ext cx="279400" cy="6959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8890">
              <a:lnSpc>
                <a:spcPct val="100000"/>
              </a:lnSpc>
            </a:pPr>
            <a:r>
              <a:rPr dirty="0" sz="2400">
                <a:latin typeface="Arial"/>
                <a:cs typeface="Arial"/>
              </a:rPr>
              <a:t>O M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4" name="object 11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115" name="object 11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273935">
              <a:lnSpc>
                <a:spcPts val="4285"/>
              </a:lnSpc>
            </a:pPr>
            <a:r>
              <a:rPr dirty="0" spc="-5"/>
              <a:t>Osservazion</a:t>
            </a:r>
            <a:r>
              <a:rPr dirty="0"/>
              <a:t>i</a:t>
            </a:r>
            <a:r>
              <a:rPr dirty="0" spc="5"/>
              <a:t> </a:t>
            </a:r>
            <a:r>
              <a:rPr dirty="0" spc="-5"/>
              <a:t>(1)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934450" cy="26790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5080" indent="-342900">
              <a:lnSpc>
                <a:spcPct val="1004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nuova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architettura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consente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personalizzare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il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sistema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per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applicazioni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6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Basta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sostituire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3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M</a:t>
            </a:r>
            <a:endParaRPr baseline="2314" sz="3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Inconvenienti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6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RO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h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lunghezz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parol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eccessiva</a:t>
            </a:r>
            <a:endParaRPr baseline="2314" sz="3600">
              <a:latin typeface="Arial"/>
              <a:cs typeface="Arial"/>
            </a:endParaRPr>
          </a:p>
          <a:p>
            <a:pPr marL="469900">
              <a:lnSpc>
                <a:spcPts val="2760"/>
              </a:lnSpc>
              <a:spcBef>
                <a:spcPts val="5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Tipicame</a:t>
            </a:r>
            <a:r>
              <a:rPr dirty="0" baseline="2314" sz="3600" spc="15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te</a:t>
            </a:r>
            <a:endParaRPr baseline="2314" sz="3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73837" y="4113273"/>
            <a:ext cx="2233295" cy="14338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 spc="3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100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Microcodice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2000" spc="3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100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Microindirizz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T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dirty="0" sz="2000" spc="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Microindirizzi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F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2000" spc="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Condizio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ento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29654" y="4171128"/>
            <a:ext cx="1316990" cy="13760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1270">
              <a:lnSpc>
                <a:spcPct val="119800"/>
              </a:lnSpc>
            </a:pP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&gt;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d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1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0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0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)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&gt;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d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1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0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)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10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&gt;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1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0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b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)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 (~8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b)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959735">
              <a:lnSpc>
                <a:spcPts val="4285"/>
              </a:lnSpc>
            </a:pPr>
            <a:r>
              <a:rPr dirty="0" spc="-5"/>
              <a:t>Soluzione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966200" cy="45237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44450" indent="-342900">
              <a:lnSpc>
                <a:spcPct val="1004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mappano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nella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ROM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microprogramma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tutte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le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funzioni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possibili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della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operativa</a:t>
            </a:r>
            <a:endParaRPr sz="2800">
              <a:latin typeface="Arial"/>
              <a:cs typeface="Arial"/>
            </a:endParaRPr>
          </a:p>
          <a:p>
            <a:pPr marL="355600" marR="5080" indent="-343535">
              <a:lnSpc>
                <a:spcPct val="100000"/>
              </a:lnSpc>
              <a:spcBef>
                <a:spcPts val="67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codificano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modo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mpat</a:t>
            </a:r>
            <a:r>
              <a:rPr dirty="0" sz="2800" spc="0" b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le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varie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funzioni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ROM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mappa</a:t>
            </a:r>
            <a:r>
              <a:rPr dirty="0" sz="2800" spc="0" b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ura</a:t>
            </a:r>
            <a:endParaRPr sz="2800">
              <a:latin typeface="Arial"/>
              <a:cs typeface="Arial"/>
            </a:endParaRPr>
          </a:p>
          <a:p>
            <a:pPr marL="355600" marR="179705" indent="-343535">
              <a:lnSpc>
                <a:spcPct val="100000"/>
              </a:lnSpc>
              <a:spcBef>
                <a:spcPts val="6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Il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programma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persona</a:t>
            </a:r>
            <a:r>
              <a:rPr dirty="0" sz="2800" spc="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izzazione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dell’applicazione,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scritto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linguaggio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opportuno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(ASSEMBLER),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risiede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memoria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esterna</a:t>
            </a:r>
            <a:endParaRPr sz="2800">
              <a:latin typeface="Arial"/>
              <a:cs typeface="Arial"/>
            </a:endParaRPr>
          </a:p>
          <a:p>
            <a:pPr marL="355600" marR="659765" indent="-343535">
              <a:lnSpc>
                <a:spcPct val="100000"/>
              </a:lnSpc>
              <a:spcBef>
                <a:spcPts val="6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Sono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necessari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alcuni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altri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registri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una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opportuna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rete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SEQUENZIATORE)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52295" y="1346183"/>
            <a:ext cx="7543800" cy="4343400"/>
          </a:xfrm>
          <a:custGeom>
            <a:avLst/>
            <a:gdLst/>
            <a:ahLst/>
            <a:cxnLst/>
            <a:rect l="l" t="t" r="r" b="b"/>
            <a:pathLst>
              <a:path w="7543800" h="4343400">
                <a:moveTo>
                  <a:pt x="0" y="4343399"/>
                </a:moveTo>
                <a:lnTo>
                  <a:pt x="7543799" y="4343399"/>
                </a:lnTo>
                <a:lnTo>
                  <a:pt x="7543799" y="0"/>
                </a:lnTo>
                <a:lnTo>
                  <a:pt x="0" y="0"/>
                </a:lnTo>
                <a:lnTo>
                  <a:pt x="0" y="4343399"/>
                </a:lnTo>
                <a:close/>
              </a:path>
            </a:pathLst>
          </a:custGeom>
          <a:solidFill>
            <a:srgbClr val="01CB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352295" y="1346183"/>
            <a:ext cx="7543800" cy="4343400"/>
          </a:xfrm>
          <a:custGeom>
            <a:avLst/>
            <a:gdLst/>
            <a:ahLst/>
            <a:cxnLst/>
            <a:rect l="l" t="t" r="r" b="b"/>
            <a:pathLst>
              <a:path w="7543800" h="4343400">
                <a:moveTo>
                  <a:pt x="0" y="4343399"/>
                </a:moveTo>
                <a:lnTo>
                  <a:pt x="7543799" y="4343399"/>
                </a:lnTo>
                <a:lnTo>
                  <a:pt x="7543799" y="0"/>
                </a:lnTo>
                <a:lnTo>
                  <a:pt x="0" y="0"/>
                </a:lnTo>
                <a:lnTo>
                  <a:pt x="0" y="43433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422148" y="210128"/>
            <a:ext cx="8259445" cy="482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Architettura</a:t>
            </a:r>
            <a:r>
              <a:rPr dirty="0" sz="36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36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r>
              <a:rPr dirty="0" sz="36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36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3600" b="1">
                <a:solidFill>
                  <a:srgbClr val="FFFF00"/>
                </a:solidFill>
                <a:latin typeface="Arial"/>
                <a:cs typeface="Arial"/>
              </a:rPr>
              <a:t>programma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476495" y="1422389"/>
            <a:ext cx="457200" cy="2286000"/>
          </a:xfrm>
          <a:custGeom>
            <a:avLst/>
            <a:gdLst/>
            <a:ahLst/>
            <a:cxnLst/>
            <a:rect l="l" t="t" r="r" b="b"/>
            <a:pathLst>
              <a:path w="457200" h="2286000">
                <a:moveTo>
                  <a:pt x="0" y="2285999"/>
                </a:moveTo>
                <a:lnTo>
                  <a:pt x="457199" y="2285999"/>
                </a:lnTo>
                <a:lnTo>
                  <a:pt x="457199" y="0"/>
                </a:lnTo>
                <a:lnTo>
                  <a:pt x="0" y="0"/>
                </a:lnTo>
                <a:lnTo>
                  <a:pt x="0" y="22859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476495" y="1422389"/>
            <a:ext cx="457200" cy="2286000"/>
          </a:xfrm>
          <a:custGeom>
            <a:avLst/>
            <a:gdLst/>
            <a:ahLst/>
            <a:cxnLst/>
            <a:rect l="l" t="t" r="r" b="b"/>
            <a:pathLst>
              <a:path w="457200" h="2286000">
                <a:moveTo>
                  <a:pt x="0" y="2285999"/>
                </a:moveTo>
                <a:lnTo>
                  <a:pt x="457199" y="2285999"/>
                </a:lnTo>
                <a:lnTo>
                  <a:pt x="457199" y="0"/>
                </a:lnTo>
                <a:lnTo>
                  <a:pt x="0" y="0"/>
                </a:lnTo>
                <a:lnTo>
                  <a:pt x="0" y="22859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4669540" y="1650843"/>
            <a:ext cx="7048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i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636012" y="1969382"/>
            <a:ext cx="138430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0955">
              <a:lnSpc>
                <a:spcPct val="65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r o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36012" y="2603378"/>
            <a:ext cx="138430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65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o d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19261" y="3080382"/>
            <a:ext cx="172085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585"/>
              </a:lnSpc>
            </a:pPr>
            <a:r>
              <a:rPr dirty="0" sz="1600" spc="-15"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  <a:p>
            <a:pPr marL="29209">
              <a:lnSpc>
                <a:spcPts val="1585"/>
              </a:lnSpc>
            </a:pPr>
            <a:r>
              <a:rPr dirty="0" sz="1600" spc="-10">
                <a:latin typeface="Arial"/>
                <a:cs typeface="Arial"/>
              </a:rPr>
              <a:t>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933695" y="2184389"/>
            <a:ext cx="312420" cy="0"/>
          </a:xfrm>
          <a:custGeom>
            <a:avLst/>
            <a:gdLst/>
            <a:ahLst/>
            <a:cxnLst/>
            <a:rect l="l" t="t" r="r" b="b"/>
            <a:pathLst>
              <a:path w="312420" h="0">
                <a:moveTo>
                  <a:pt x="0" y="0"/>
                </a:moveTo>
                <a:lnTo>
                  <a:pt x="31241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243067" y="209904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0" y="0"/>
                </a:moveTo>
                <a:lnTo>
                  <a:pt x="0" y="172211"/>
                </a:lnTo>
                <a:lnTo>
                  <a:pt x="172211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6457695" y="2641589"/>
            <a:ext cx="762000" cy="137160"/>
          </a:xfrm>
          <a:custGeom>
            <a:avLst/>
            <a:gdLst/>
            <a:ahLst/>
            <a:cxnLst/>
            <a:rect l="l" t="t" r="r" b="b"/>
            <a:pathLst>
              <a:path w="762000" h="137160">
                <a:moveTo>
                  <a:pt x="761999" y="137159"/>
                </a:moveTo>
                <a:lnTo>
                  <a:pt x="761999" y="0"/>
                </a:lnTo>
                <a:lnTo>
                  <a:pt x="0" y="0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7134352" y="277570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8286495" y="3022583"/>
            <a:ext cx="457200" cy="2392680"/>
          </a:xfrm>
          <a:custGeom>
            <a:avLst/>
            <a:gdLst/>
            <a:ahLst/>
            <a:cxnLst/>
            <a:rect l="l" t="t" r="r" b="b"/>
            <a:pathLst>
              <a:path w="457200" h="2392679">
                <a:moveTo>
                  <a:pt x="0" y="2392679"/>
                </a:moveTo>
                <a:lnTo>
                  <a:pt x="457199" y="2392679"/>
                </a:lnTo>
                <a:lnTo>
                  <a:pt x="457199" y="0"/>
                </a:lnTo>
                <a:lnTo>
                  <a:pt x="0" y="0"/>
                </a:lnTo>
                <a:lnTo>
                  <a:pt x="0" y="239267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8286495" y="3022583"/>
            <a:ext cx="457200" cy="2392680"/>
          </a:xfrm>
          <a:custGeom>
            <a:avLst/>
            <a:gdLst/>
            <a:ahLst/>
            <a:cxnLst/>
            <a:rect l="l" t="t" r="r" b="b"/>
            <a:pathLst>
              <a:path w="457200" h="2392679">
                <a:moveTo>
                  <a:pt x="0" y="2392679"/>
                </a:moveTo>
                <a:lnTo>
                  <a:pt x="457199" y="2392679"/>
                </a:lnTo>
                <a:lnTo>
                  <a:pt x="457199" y="0"/>
                </a:lnTo>
                <a:lnTo>
                  <a:pt x="0" y="0"/>
                </a:lnTo>
                <a:lnTo>
                  <a:pt x="0" y="239267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8374387" y="3027016"/>
            <a:ext cx="2844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FF00"/>
                </a:solidFill>
                <a:latin typeface="Arial"/>
                <a:cs typeface="Arial"/>
              </a:rPr>
              <a:t>R0</a:t>
            </a:r>
            <a:endParaRPr sz="16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374387" y="3270856"/>
            <a:ext cx="28448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20">
                <a:solidFill>
                  <a:srgbClr val="FFFF00"/>
                </a:solidFill>
                <a:latin typeface="Arial"/>
                <a:cs typeface="Arial"/>
              </a:rPr>
              <a:t>R1</a:t>
            </a:r>
            <a:endParaRPr sz="16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316475" y="5227661"/>
            <a:ext cx="39751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R31</a:t>
            </a:r>
            <a:endParaRPr sz="16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8286495" y="3236711"/>
            <a:ext cx="457200" cy="29209"/>
          </a:xfrm>
          <a:custGeom>
            <a:avLst/>
            <a:gdLst/>
            <a:ahLst/>
            <a:cxnLst/>
            <a:rect l="l" t="t" r="r" b="b"/>
            <a:pathLst>
              <a:path w="457200" h="29210">
                <a:moveTo>
                  <a:pt x="0" y="28956"/>
                </a:moveTo>
                <a:lnTo>
                  <a:pt x="457199" y="28956"/>
                </a:lnTo>
                <a:lnTo>
                  <a:pt x="457199" y="0"/>
                </a:lnTo>
                <a:lnTo>
                  <a:pt x="0" y="0"/>
                </a:lnTo>
                <a:lnTo>
                  <a:pt x="0" y="28956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8286495" y="3479789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0" y="0"/>
                </a:moveTo>
                <a:lnTo>
                  <a:pt x="4571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8286495" y="5156183"/>
            <a:ext cx="457200" cy="0"/>
          </a:xfrm>
          <a:custGeom>
            <a:avLst/>
            <a:gdLst/>
            <a:ahLst/>
            <a:cxnLst/>
            <a:rect l="l" t="t" r="r" b="b"/>
            <a:pathLst>
              <a:path w="457200" h="0">
                <a:moveTo>
                  <a:pt x="0" y="0"/>
                </a:moveTo>
                <a:lnTo>
                  <a:pt x="457199" y="0"/>
                </a:lnTo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6838695" y="2961629"/>
            <a:ext cx="1066800" cy="1889760"/>
          </a:xfrm>
          <a:custGeom>
            <a:avLst/>
            <a:gdLst/>
            <a:ahLst/>
            <a:cxnLst/>
            <a:rect l="l" t="t" r="r" b="b"/>
            <a:pathLst>
              <a:path w="1066800" h="1889760">
                <a:moveTo>
                  <a:pt x="0" y="1889753"/>
                </a:moveTo>
                <a:lnTo>
                  <a:pt x="1066799" y="1889753"/>
                </a:lnTo>
                <a:lnTo>
                  <a:pt x="106679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7820152" y="27939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5771895" y="2961629"/>
            <a:ext cx="1057910" cy="1889760"/>
          </a:xfrm>
          <a:custGeom>
            <a:avLst/>
            <a:gdLst/>
            <a:ahLst/>
            <a:cxnLst/>
            <a:rect l="l" t="t" r="r" b="b"/>
            <a:pathLst>
              <a:path w="1057909" h="1889760">
                <a:moveTo>
                  <a:pt x="1057655" y="1889753"/>
                </a:moveTo>
                <a:lnTo>
                  <a:pt x="0" y="1889753"/>
                </a:ln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5686551" y="279398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85343" y="0"/>
                </a:moveTo>
                <a:lnTo>
                  <a:pt x="0" y="172211"/>
                </a:lnTo>
                <a:lnTo>
                  <a:pt x="172211" y="172211"/>
                </a:lnTo>
                <a:lnTo>
                  <a:pt x="85343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7905495" y="4851383"/>
            <a:ext cx="182880" cy="0"/>
          </a:xfrm>
          <a:custGeom>
            <a:avLst/>
            <a:gdLst/>
            <a:ahLst/>
            <a:cxnLst/>
            <a:rect l="l" t="t" r="r" b="b"/>
            <a:pathLst>
              <a:path w="182879" h="0">
                <a:moveTo>
                  <a:pt x="0" y="0"/>
                </a:moveTo>
                <a:lnTo>
                  <a:pt x="18287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8085328" y="4766039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5" h="172720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686295" y="2489189"/>
            <a:ext cx="1828800" cy="533400"/>
          </a:xfrm>
          <a:custGeom>
            <a:avLst/>
            <a:gdLst/>
            <a:ahLst/>
            <a:cxnLst/>
            <a:rect l="l" t="t" r="r" b="b"/>
            <a:pathLst>
              <a:path w="1828800" h="533400">
                <a:moveTo>
                  <a:pt x="0" y="266699"/>
                </a:moveTo>
                <a:lnTo>
                  <a:pt x="0" y="0"/>
                </a:lnTo>
                <a:lnTo>
                  <a:pt x="1828799" y="0"/>
                </a:lnTo>
                <a:lnTo>
                  <a:pt x="1828181" y="26593"/>
                </a:lnTo>
                <a:lnTo>
                  <a:pt x="1827688" y="54149"/>
                </a:lnTo>
                <a:lnTo>
                  <a:pt x="1827044" y="111508"/>
                </a:lnTo>
                <a:lnTo>
                  <a:pt x="1826783" y="170805"/>
                </a:lnTo>
                <a:lnTo>
                  <a:pt x="1826771" y="200783"/>
                </a:lnTo>
                <a:lnTo>
                  <a:pt x="1826824" y="230770"/>
                </a:lnTo>
                <a:lnTo>
                  <a:pt x="1827085" y="290131"/>
                </a:lnTo>
                <a:lnTo>
                  <a:pt x="1827483" y="347618"/>
                </a:lnTo>
                <a:lnTo>
                  <a:pt x="1827935" y="401959"/>
                </a:lnTo>
                <a:lnTo>
                  <a:pt x="1828157" y="427553"/>
                </a:lnTo>
                <a:lnTo>
                  <a:pt x="1828361" y="451884"/>
                </a:lnTo>
                <a:lnTo>
                  <a:pt x="1828537" y="474793"/>
                </a:lnTo>
                <a:lnTo>
                  <a:pt x="1828676" y="496121"/>
                </a:lnTo>
                <a:lnTo>
                  <a:pt x="1828767" y="515709"/>
                </a:lnTo>
                <a:lnTo>
                  <a:pt x="1828799" y="53339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6600952" y="2752841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6991095" y="2489189"/>
            <a:ext cx="0" cy="289560"/>
          </a:xfrm>
          <a:custGeom>
            <a:avLst/>
            <a:gdLst/>
            <a:ahLst/>
            <a:cxnLst/>
            <a:rect l="l" t="t" r="r" b="b"/>
            <a:pathLst>
              <a:path w="0" h="289560">
                <a:moveTo>
                  <a:pt x="0" y="0"/>
                </a:moveTo>
                <a:lnTo>
                  <a:pt x="0" y="2895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6905752" y="277570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6838695" y="4698983"/>
            <a:ext cx="0" cy="1280160"/>
          </a:xfrm>
          <a:custGeom>
            <a:avLst/>
            <a:gdLst/>
            <a:ahLst/>
            <a:cxnLst/>
            <a:rect l="l" t="t" r="r" b="b"/>
            <a:pathLst>
              <a:path w="0" h="1280160">
                <a:moveTo>
                  <a:pt x="0" y="0"/>
                </a:moveTo>
                <a:lnTo>
                  <a:pt x="0" y="12801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6753352" y="5976095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6457695" y="1193790"/>
            <a:ext cx="0" cy="1569720"/>
          </a:xfrm>
          <a:custGeom>
            <a:avLst/>
            <a:gdLst/>
            <a:ahLst/>
            <a:cxnLst/>
            <a:rect l="l" t="t" r="r" b="b"/>
            <a:pathLst>
              <a:path w="0" h="1569720">
                <a:moveTo>
                  <a:pt x="0" y="0"/>
                </a:moveTo>
                <a:lnTo>
                  <a:pt x="0" y="1569719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6372351" y="276046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6457695" y="3174989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6372351" y="323747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7219695" y="3174989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7134352" y="3237473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6457695" y="3632189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6372351" y="3694674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7219695" y="3632189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7134352" y="3694674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6838695" y="4241783"/>
            <a:ext cx="0" cy="66040"/>
          </a:xfrm>
          <a:custGeom>
            <a:avLst/>
            <a:gdLst/>
            <a:ahLst/>
            <a:cxnLst/>
            <a:rect l="l" t="t" r="r" b="b"/>
            <a:pathLst>
              <a:path w="0" h="66039">
                <a:moveTo>
                  <a:pt x="0" y="0"/>
                </a:moveTo>
                <a:lnTo>
                  <a:pt x="0" y="65531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6753352" y="4304267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0"/>
                </a:lnTo>
                <a:lnTo>
                  <a:pt x="85343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5390895" y="1422389"/>
            <a:ext cx="0" cy="4267200"/>
          </a:xfrm>
          <a:custGeom>
            <a:avLst/>
            <a:gdLst/>
            <a:ahLst/>
            <a:cxnLst/>
            <a:rect l="l" t="t" r="r" b="b"/>
            <a:pathLst>
              <a:path w="0" h="4267200">
                <a:moveTo>
                  <a:pt x="0" y="0"/>
                </a:moveTo>
                <a:lnTo>
                  <a:pt x="0" y="4267193"/>
                </a:lnTo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 txBox="1"/>
          <p:nvPr/>
        </p:nvSpPr>
        <p:spPr>
          <a:xfrm>
            <a:off x="3336039" y="5387487"/>
            <a:ext cx="1739264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e 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i 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contro</a:t>
            </a:r>
            <a:r>
              <a:rPr dirty="0" sz="1800" spc="5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o</a:t>
            </a:r>
            <a:endParaRPr sz="18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6229095" y="3860789"/>
            <a:ext cx="1219200" cy="381000"/>
          </a:xfrm>
          <a:custGeom>
            <a:avLst/>
            <a:gdLst/>
            <a:ahLst/>
            <a:cxnLst/>
            <a:rect l="l" t="t" r="r" b="b"/>
            <a:pathLst>
              <a:path w="1219200" h="381000">
                <a:moveTo>
                  <a:pt x="457199" y="0"/>
                </a:moveTo>
                <a:lnTo>
                  <a:pt x="0" y="0"/>
                </a:lnTo>
                <a:lnTo>
                  <a:pt x="304799" y="380993"/>
                </a:lnTo>
                <a:lnTo>
                  <a:pt x="914399" y="380993"/>
                </a:lnTo>
                <a:lnTo>
                  <a:pt x="1097278" y="152399"/>
                </a:lnTo>
                <a:lnTo>
                  <a:pt x="609599" y="152399"/>
                </a:lnTo>
                <a:lnTo>
                  <a:pt x="457199" y="0"/>
                </a:lnTo>
                <a:close/>
              </a:path>
              <a:path w="1219200" h="381000">
                <a:moveTo>
                  <a:pt x="1219199" y="0"/>
                </a:moveTo>
                <a:lnTo>
                  <a:pt x="761999" y="0"/>
                </a:lnTo>
                <a:lnTo>
                  <a:pt x="609599" y="152399"/>
                </a:lnTo>
                <a:lnTo>
                  <a:pt x="1097278" y="152399"/>
                </a:lnTo>
                <a:lnTo>
                  <a:pt x="1219199" y="0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6229095" y="3860789"/>
            <a:ext cx="1219200" cy="381000"/>
          </a:xfrm>
          <a:custGeom>
            <a:avLst/>
            <a:gdLst/>
            <a:ahLst/>
            <a:cxnLst/>
            <a:rect l="l" t="t" r="r" b="b"/>
            <a:pathLst>
              <a:path w="1219200" h="381000">
                <a:moveTo>
                  <a:pt x="0" y="0"/>
                </a:moveTo>
                <a:lnTo>
                  <a:pt x="457199" y="0"/>
                </a:lnTo>
                <a:lnTo>
                  <a:pt x="609599" y="152399"/>
                </a:lnTo>
                <a:lnTo>
                  <a:pt x="761999" y="0"/>
                </a:lnTo>
                <a:lnTo>
                  <a:pt x="1219199" y="0"/>
                </a:lnTo>
                <a:lnTo>
                  <a:pt x="914399" y="380993"/>
                </a:lnTo>
                <a:lnTo>
                  <a:pt x="304799" y="380993"/>
                </a:lnTo>
                <a:lnTo>
                  <a:pt x="0" y="0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 txBox="1"/>
          <p:nvPr/>
        </p:nvSpPr>
        <p:spPr>
          <a:xfrm>
            <a:off x="6521201" y="4042001"/>
            <a:ext cx="64579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  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  </a:t>
            </a: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U</a:t>
            </a:r>
            <a:endParaRPr sz="16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6914895" y="34035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6914895" y="34035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6152895" y="34035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6152895" y="34035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6914895" y="29463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6914895" y="29463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 txBox="1"/>
          <p:nvPr/>
        </p:nvSpPr>
        <p:spPr>
          <a:xfrm>
            <a:off x="6966210" y="2988152"/>
            <a:ext cx="50673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5">
                <a:solidFill>
                  <a:srgbClr val="FFFF00"/>
                </a:solidFill>
                <a:latin typeface="Arial"/>
                <a:cs typeface="Arial"/>
              </a:rPr>
              <a:t>MU</a:t>
            </a: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sz="12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B</a:t>
            </a:r>
            <a:endParaRPr sz="120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6533895" y="4470383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6533895" y="4470383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 txBox="1"/>
          <p:nvPr/>
        </p:nvSpPr>
        <p:spPr>
          <a:xfrm>
            <a:off x="6563873" y="4512153"/>
            <a:ext cx="55181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REG. U</a:t>
            </a:r>
            <a:endParaRPr sz="1200">
              <a:latin typeface="Arial"/>
              <a:cs typeface="Arial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6076695" y="2717789"/>
            <a:ext cx="152400" cy="60960"/>
          </a:xfrm>
          <a:custGeom>
            <a:avLst/>
            <a:gdLst/>
            <a:ahLst/>
            <a:cxnLst/>
            <a:rect l="l" t="t" r="r" b="b"/>
            <a:pathLst>
              <a:path w="152400" h="60960">
                <a:moveTo>
                  <a:pt x="0" y="0"/>
                </a:moveTo>
                <a:lnTo>
                  <a:pt x="152399" y="0"/>
                </a:lnTo>
                <a:lnTo>
                  <a:pt x="152399" y="609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6143751" y="277570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6152895" y="29463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6152895" y="29463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 txBox="1"/>
          <p:nvPr/>
        </p:nvSpPr>
        <p:spPr>
          <a:xfrm>
            <a:off x="6204209" y="2988152"/>
            <a:ext cx="506730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 spc="-5">
                <a:solidFill>
                  <a:srgbClr val="FFFF00"/>
                </a:solidFill>
                <a:latin typeface="Arial"/>
                <a:cs typeface="Arial"/>
              </a:rPr>
              <a:t>MU</a:t>
            </a: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X</a:t>
            </a:r>
            <a:r>
              <a:rPr dirty="0" sz="1200" spc="-1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200">
              <a:latin typeface="Arial"/>
              <a:cs typeface="Arial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7448295" y="2717789"/>
            <a:ext cx="152400" cy="60960"/>
          </a:xfrm>
          <a:custGeom>
            <a:avLst/>
            <a:gdLst/>
            <a:ahLst/>
            <a:cxnLst/>
            <a:rect l="l" t="t" r="r" b="b"/>
            <a:pathLst>
              <a:path w="152400" h="60960">
                <a:moveTo>
                  <a:pt x="152399" y="0"/>
                </a:moveTo>
                <a:lnTo>
                  <a:pt x="0" y="0"/>
                </a:lnTo>
                <a:lnTo>
                  <a:pt x="0" y="609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7362952" y="277570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20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7600695" y="25653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7600695" y="25653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 txBox="1"/>
          <p:nvPr/>
        </p:nvSpPr>
        <p:spPr>
          <a:xfrm>
            <a:off x="7671822" y="2607151"/>
            <a:ext cx="46672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1200" spc="-5">
                <a:solidFill>
                  <a:srgbClr val="FFFF00"/>
                </a:solidFill>
                <a:latin typeface="Arial"/>
                <a:cs typeface="Arial"/>
              </a:rPr>
              <a:t>H</a:t>
            </a: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IFT</a:t>
            </a:r>
            <a:endParaRPr sz="1200">
              <a:latin typeface="Arial"/>
              <a:cs typeface="Arial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5467095" y="25653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5467095" y="2565389"/>
            <a:ext cx="609600" cy="228600"/>
          </a:xfrm>
          <a:custGeom>
            <a:avLst/>
            <a:gdLst/>
            <a:ahLst/>
            <a:cxnLst/>
            <a:rect l="l" t="t" r="r" b="b"/>
            <a:pathLst>
              <a:path w="609600" h="228600">
                <a:moveTo>
                  <a:pt x="0" y="228599"/>
                </a:moveTo>
                <a:lnTo>
                  <a:pt x="609599" y="228599"/>
                </a:lnTo>
                <a:lnTo>
                  <a:pt x="6095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 txBox="1"/>
          <p:nvPr/>
        </p:nvSpPr>
        <p:spPr>
          <a:xfrm>
            <a:off x="5538221" y="2607151"/>
            <a:ext cx="466725" cy="1778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1200" spc="-5">
                <a:solidFill>
                  <a:srgbClr val="FFFF00"/>
                </a:solidFill>
                <a:latin typeface="Arial"/>
                <a:cs typeface="Arial"/>
              </a:rPr>
              <a:t>H</a:t>
            </a:r>
            <a:r>
              <a:rPr dirty="0" sz="1200">
                <a:solidFill>
                  <a:srgbClr val="FFFF00"/>
                </a:solidFill>
                <a:latin typeface="Arial"/>
                <a:cs typeface="Arial"/>
              </a:rPr>
              <a:t>IFT</a:t>
            </a:r>
            <a:endParaRPr sz="1200">
              <a:latin typeface="Arial"/>
              <a:cs typeface="Arial"/>
            </a:endParaRPr>
          </a:p>
        </p:txBody>
      </p:sp>
      <p:sp>
        <p:nvSpPr>
          <p:cNvPr id="75" name="object 75"/>
          <p:cNvSpPr/>
          <p:nvPr/>
        </p:nvSpPr>
        <p:spPr>
          <a:xfrm>
            <a:off x="4628895" y="4394183"/>
            <a:ext cx="381000" cy="914400"/>
          </a:xfrm>
          <a:custGeom>
            <a:avLst/>
            <a:gdLst/>
            <a:ahLst/>
            <a:cxnLst/>
            <a:rect l="l" t="t" r="r" b="b"/>
            <a:pathLst>
              <a:path w="381000" h="914400">
                <a:moveTo>
                  <a:pt x="0" y="914399"/>
                </a:moveTo>
                <a:lnTo>
                  <a:pt x="380999" y="914399"/>
                </a:lnTo>
                <a:lnTo>
                  <a:pt x="380999" y="0"/>
                </a:lnTo>
                <a:lnTo>
                  <a:pt x="0" y="0"/>
                </a:lnTo>
                <a:lnTo>
                  <a:pt x="0" y="9143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4628895" y="4394183"/>
            <a:ext cx="381000" cy="914400"/>
          </a:xfrm>
          <a:custGeom>
            <a:avLst/>
            <a:gdLst/>
            <a:ahLst/>
            <a:cxnLst/>
            <a:rect l="l" t="t" r="r" b="b"/>
            <a:pathLst>
              <a:path w="381000" h="914400">
                <a:moveTo>
                  <a:pt x="0" y="914399"/>
                </a:moveTo>
                <a:lnTo>
                  <a:pt x="380999" y="914399"/>
                </a:lnTo>
                <a:lnTo>
                  <a:pt x="380999" y="0"/>
                </a:lnTo>
                <a:lnTo>
                  <a:pt x="0" y="0"/>
                </a:lnTo>
                <a:lnTo>
                  <a:pt x="0" y="9143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 txBox="1"/>
          <p:nvPr/>
        </p:nvSpPr>
        <p:spPr>
          <a:xfrm>
            <a:off x="4738120" y="4413857"/>
            <a:ext cx="1606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S</a:t>
            </a:r>
            <a:endParaRPr sz="160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4733535" y="4730849"/>
            <a:ext cx="17208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4750299" y="4889346"/>
            <a:ext cx="138430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65000"/>
              </a:lnSpc>
            </a:pPr>
            <a:r>
              <a:rPr dirty="0" sz="1600" spc="-10">
                <a:latin typeface="Arial"/>
                <a:cs typeface="Arial"/>
              </a:rPr>
              <a:t>e g</a:t>
            </a:r>
            <a:endParaRPr sz="1600">
              <a:latin typeface="Arial"/>
              <a:cs typeface="Arial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1580895" y="3936983"/>
            <a:ext cx="457200" cy="1600200"/>
          </a:xfrm>
          <a:custGeom>
            <a:avLst/>
            <a:gdLst/>
            <a:ahLst/>
            <a:cxnLst/>
            <a:rect l="l" t="t" r="r" b="b"/>
            <a:pathLst>
              <a:path w="457200" h="1600200">
                <a:moveTo>
                  <a:pt x="0" y="1600199"/>
                </a:moveTo>
                <a:lnTo>
                  <a:pt x="457199" y="1600199"/>
                </a:lnTo>
                <a:lnTo>
                  <a:pt x="457199" y="0"/>
                </a:lnTo>
                <a:lnTo>
                  <a:pt x="0" y="0"/>
                </a:lnTo>
                <a:lnTo>
                  <a:pt x="0" y="16001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1580895" y="3936983"/>
            <a:ext cx="457200" cy="1600200"/>
          </a:xfrm>
          <a:custGeom>
            <a:avLst/>
            <a:gdLst/>
            <a:ahLst/>
            <a:cxnLst/>
            <a:rect l="l" t="t" r="r" b="b"/>
            <a:pathLst>
              <a:path w="457200" h="1600200">
                <a:moveTo>
                  <a:pt x="0" y="1600199"/>
                </a:moveTo>
                <a:lnTo>
                  <a:pt x="457199" y="1600199"/>
                </a:lnTo>
                <a:lnTo>
                  <a:pt x="457199" y="0"/>
                </a:lnTo>
                <a:lnTo>
                  <a:pt x="0" y="0"/>
                </a:lnTo>
                <a:lnTo>
                  <a:pt x="0" y="16001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 txBox="1"/>
          <p:nvPr/>
        </p:nvSpPr>
        <p:spPr>
          <a:xfrm>
            <a:off x="1728217" y="3981041"/>
            <a:ext cx="16065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P</a:t>
            </a:r>
            <a:endParaRPr sz="1600">
              <a:latin typeface="Arial"/>
              <a:cs typeface="Arial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1711430" y="4299568"/>
            <a:ext cx="194945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8575">
              <a:lnSpc>
                <a:spcPct val="65000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o g.</a:t>
            </a:r>
            <a:endParaRPr sz="1600">
              <a:latin typeface="Arial"/>
              <a:cs typeface="Aria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1723607" y="4775058"/>
            <a:ext cx="17208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latin typeface="Arial"/>
                <a:cs typeface="Arial"/>
              </a:rPr>
              <a:t>C</a:t>
            </a:r>
            <a:endParaRPr sz="1600">
              <a:latin typeface="Arial"/>
              <a:cs typeface="Arial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1740371" y="4933566"/>
            <a:ext cx="138430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0">
                <a:latin typeface="Arial"/>
                <a:cs typeface="Arial"/>
              </a:rPr>
              <a:t>o</a:t>
            </a:r>
            <a:endParaRPr sz="1600">
              <a:latin typeface="Arial"/>
              <a:cs typeface="Aria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1711404" y="5093598"/>
            <a:ext cx="194945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8575">
              <a:lnSpc>
                <a:spcPct val="65000"/>
              </a:lnSpc>
            </a:pPr>
            <a:r>
              <a:rPr dirty="0" sz="1600" spc="-10">
                <a:latin typeface="Arial"/>
                <a:cs typeface="Arial"/>
              </a:rPr>
              <a:t>u n.</a:t>
            </a:r>
            <a:endParaRPr sz="1600">
              <a:latin typeface="Arial"/>
              <a:cs typeface="Arial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1580895" y="1765289"/>
            <a:ext cx="457200" cy="1600200"/>
          </a:xfrm>
          <a:custGeom>
            <a:avLst/>
            <a:gdLst/>
            <a:ahLst/>
            <a:cxnLst/>
            <a:rect l="l" t="t" r="r" b="b"/>
            <a:pathLst>
              <a:path w="457200" h="1600200">
                <a:moveTo>
                  <a:pt x="0" y="1600199"/>
                </a:moveTo>
                <a:lnTo>
                  <a:pt x="457199" y="1600199"/>
                </a:lnTo>
                <a:lnTo>
                  <a:pt x="457199" y="0"/>
                </a:lnTo>
                <a:lnTo>
                  <a:pt x="0" y="0"/>
                </a:lnTo>
                <a:lnTo>
                  <a:pt x="0" y="16001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1580895" y="1765289"/>
            <a:ext cx="457200" cy="1600200"/>
          </a:xfrm>
          <a:custGeom>
            <a:avLst/>
            <a:gdLst/>
            <a:ahLst/>
            <a:cxnLst/>
            <a:rect l="l" t="t" r="r" b="b"/>
            <a:pathLst>
              <a:path w="457200" h="1600200">
                <a:moveTo>
                  <a:pt x="0" y="1600199"/>
                </a:moveTo>
                <a:lnTo>
                  <a:pt x="457199" y="1600199"/>
                </a:lnTo>
                <a:lnTo>
                  <a:pt x="457199" y="0"/>
                </a:lnTo>
                <a:lnTo>
                  <a:pt x="0" y="0"/>
                </a:lnTo>
                <a:lnTo>
                  <a:pt x="0" y="16001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 txBox="1"/>
          <p:nvPr/>
        </p:nvSpPr>
        <p:spPr>
          <a:xfrm>
            <a:off x="1740410" y="1890111"/>
            <a:ext cx="138430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0005">
              <a:lnSpc>
                <a:spcPts val="1585"/>
              </a:lnSpc>
            </a:pPr>
            <a:r>
              <a:rPr dirty="0" sz="1600" spc="-5">
                <a:solidFill>
                  <a:srgbClr val="FFFF00"/>
                </a:solidFill>
                <a:latin typeface="Arial"/>
                <a:cs typeface="Arial"/>
              </a:rPr>
              <a:t>I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ts val="1585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1723658" y="2682617"/>
            <a:ext cx="17208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1740410" y="2842637"/>
            <a:ext cx="138430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65000"/>
              </a:lnSpc>
            </a:pPr>
            <a:r>
              <a:rPr dirty="0" sz="1600" spc="-10">
                <a:latin typeface="Arial"/>
                <a:cs typeface="Arial"/>
              </a:rPr>
              <a:t>e g</a:t>
            </a:r>
            <a:endParaRPr sz="1600">
              <a:latin typeface="Arial"/>
              <a:cs typeface="Arial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2419095" y="1765289"/>
            <a:ext cx="457200" cy="1600200"/>
          </a:xfrm>
          <a:custGeom>
            <a:avLst/>
            <a:gdLst/>
            <a:ahLst/>
            <a:cxnLst/>
            <a:rect l="l" t="t" r="r" b="b"/>
            <a:pathLst>
              <a:path w="457200" h="1600200">
                <a:moveTo>
                  <a:pt x="0" y="1600199"/>
                </a:moveTo>
                <a:lnTo>
                  <a:pt x="457199" y="1600199"/>
                </a:lnTo>
                <a:lnTo>
                  <a:pt x="457199" y="0"/>
                </a:lnTo>
                <a:lnTo>
                  <a:pt x="0" y="0"/>
                </a:lnTo>
                <a:lnTo>
                  <a:pt x="0" y="16001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2419095" y="1765289"/>
            <a:ext cx="457200" cy="1600200"/>
          </a:xfrm>
          <a:custGeom>
            <a:avLst/>
            <a:gdLst/>
            <a:ahLst/>
            <a:cxnLst/>
            <a:rect l="l" t="t" r="r" b="b"/>
            <a:pathLst>
              <a:path w="457200" h="1600200">
                <a:moveTo>
                  <a:pt x="0" y="1600199"/>
                </a:moveTo>
                <a:lnTo>
                  <a:pt x="457199" y="1600199"/>
                </a:lnTo>
                <a:lnTo>
                  <a:pt x="457199" y="0"/>
                </a:lnTo>
                <a:lnTo>
                  <a:pt x="0" y="0"/>
                </a:lnTo>
                <a:lnTo>
                  <a:pt x="0" y="16001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 txBox="1"/>
          <p:nvPr/>
        </p:nvSpPr>
        <p:spPr>
          <a:xfrm>
            <a:off x="2549654" y="1969359"/>
            <a:ext cx="194310" cy="386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585"/>
              </a:lnSpc>
            </a:pPr>
            <a:r>
              <a:rPr dirty="0" sz="1600" spc="-15">
                <a:solidFill>
                  <a:srgbClr val="FFFF00"/>
                </a:solidFill>
                <a:latin typeface="Arial"/>
                <a:cs typeface="Arial"/>
              </a:rPr>
              <a:t>M</a:t>
            </a:r>
            <a:endParaRPr sz="1600">
              <a:latin typeface="Arial"/>
              <a:cs typeface="Arial"/>
            </a:endParaRPr>
          </a:p>
          <a:p>
            <a:pPr marL="41275">
              <a:lnSpc>
                <a:spcPts val="1585"/>
              </a:lnSpc>
            </a:pPr>
            <a:r>
              <a:rPr dirty="0" sz="1600" spc="-10">
                <a:solidFill>
                  <a:srgbClr val="FFFF00"/>
                </a:solidFill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2561846" y="2603356"/>
            <a:ext cx="172085" cy="228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600" spc="-15"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2549654" y="2761864"/>
            <a:ext cx="194310" cy="3886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5715">
              <a:lnSpc>
                <a:spcPct val="65600"/>
              </a:lnSpc>
            </a:pPr>
            <a:r>
              <a:rPr dirty="0" sz="1600" spc="-10">
                <a:latin typeface="Arial"/>
                <a:cs typeface="Arial"/>
              </a:rPr>
              <a:t>O M</a:t>
            </a:r>
            <a:endParaRPr sz="1600">
              <a:latin typeface="Arial"/>
              <a:cs typeface="Arial"/>
            </a:endParaRPr>
          </a:p>
        </p:txBody>
      </p:sp>
      <p:sp>
        <p:nvSpPr>
          <p:cNvPr id="97" name="object 97"/>
          <p:cNvSpPr/>
          <p:nvPr/>
        </p:nvSpPr>
        <p:spPr>
          <a:xfrm>
            <a:off x="2419095" y="3936983"/>
            <a:ext cx="1676400" cy="1447800"/>
          </a:xfrm>
          <a:custGeom>
            <a:avLst/>
            <a:gdLst/>
            <a:ahLst/>
            <a:cxnLst/>
            <a:rect l="l" t="t" r="r" b="b"/>
            <a:pathLst>
              <a:path w="1676400" h="1447800">
                <a:moveTo>
                  <a:pt x="0" y="1447799"/>
                </a:moveTo>
                <a:lnTo>
                  <a:pt x="1676399" y="1447799"/>
                </a:lnTo>
                <a:lnTo>
                  <a:pt x="1676399" y="0"/>
                </a:lnTo>
                <a:lnTo>
                  <a:pt x="0" y="0"/>
                </a:lnTo>
                <a:lnTo>
                  <a:pt x="0" y="1447799"/>
                </a:lnTo>
                <a:close/>
              </a:path>
            </a:pathLst>
          </a:custGeom>
          <a:solidFill>
            <a:srgbClr val="0065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2419095" y="3936983"/>
            <a:ext cx="1676400" cy="1447800"/>
          </a:xfrm>
          <a:custGeom>
            <a:avLst/>
            <a:gdLst/>
            <a:ahLst/>
            <a:cxnLst/>
            <a:rect l="l" t="t" r="r" b="b"/>
            <a:pathLst>
              <a:path w="1676400" h="1447800">
                <a:moveTo>
                  <a:pt x="0" y="1447799"/>
                </a:moveTo>
                <a:lnTo>
                  <a:pt x="1676399" y="1447799"/>
                </a:lnTo>
                <a:lnTo>
                  <a:pt x="1676399" y="0"/>
                </a:lnTo>
                <a:lnTo>
                  <a:pt x="0" y="0"/>
                </a:lnTo>
                <a:lnTo>
                  <a:pt x="0" y="1447799"/>
                </a:lnTo>
                <a:close/>
              </a:path>
            </a:pathLst>
          </a:custGeom>
          <a:ln w="28955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 txBox="1"/>
          <p:nvPr/>
        </p:nvSpPr>
        <p:spPr>
          <a:xfrm>
            <a:off x="2630426" y="4241232"/>
            <a:ext cx="1255395" cy="8896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</a:pP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Seque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 (</a:t>
            </a:r>
            <a:r>
              <a:rPr dirty="0" sz="2000" spc="-10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on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rol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 logic)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0" name="object 100"/>
          <p:cNvSpPr/>
          <p:nvPr/>
        </p:nvSpPr>
        <p:spPr>
          <a:xfrm>
            <a:off x="4328667" y="202284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19">
                <a:moveTo>
                  <a:pt x="0" y="0"/>
                </a:moveTo>
                <a:lnTo>
                  <a:pt x="0" y="172211"/>
                </a:lnTo>
                <a:lnTo>
                  <a:pt x="172211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4328667" y="308964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0" y="0"/>
                </a:moveTo>
                <a:lnTo>
                  <a:pt x="0" y="172211"/>
                </a:lnTo>
                <a:lnTo>
                  <a:pt x="172211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4263135" y="3174989"/>
            <a:ext cx="899160" cy="990600"/>
          </a:xfrm>
          <a:custGeom>
            <a:avLst/>
            <a:gdLst/>
            <a:ahLst/>
            <a:cxnLst/>
            <a:rect l="l" t="t" r="r" b="b"/>
            <a:pathLst>
              <a:path w="899160" h="990600">
                <a:moveTo>
                  <a:pt x="670559" y="0"/>
                </a:moveTo>
                <a:lnTo>
                  <a:pt x="899159" y="0"/>
                </a:lnTo>
                <a:lnTo>
                  <a:pt x="899159" y="990593"/>
                </a:lnTo>
                <a:lnTo>
                  <a:pt x="0" y="990593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4095495" y="408024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85337"/>
                </a:lnTo>
                <a:lnTo>
                  <a:pt x="172211" y="172205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5177535" y="4851383"/>
            <a:ext cx="213360" cy="0"/>
          </a:xfrm>
          <a:custGeom>
            <a:avLst/>
            <a:gdLst/>
            <a:ahLst/>
            <a:cxnLst/>
            <a:rect l="l" t="t" r="r" b="b"/>
            <a:pathLst>
              <a:path w="213360" h="0">
                <a:moveTo>
                  <a:pt x="21335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5009895" y="476603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85343"/>
                </a:lnTo>
                <a:lnTo>
                  <a:pt x="172211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4263135" y="4851383"/>
            <a:ext cx="365760" cy="0"/>
          </a:xfrm>
          <a:custGeom>
            <a:avLst/>
            <a:gdLst/>
            <a:ahLst/>
            <a:cxnLst/>
            <a:rect l="l" t="t" r="r" b="b"/>
            <a:pathLst>
              <a:path w="365760" h="0">
                <a:moveTo>
                  <a:pt x="36575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4095495" y="476603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20" h="172720">
                <a:moveTo>
                  <a:pt x="172211" y="0"/>
                </a:moveTo>
                <a:lnTo>
                  <a:pt x="0" y="85343"/>
                </a:lnTo>
                <a:lnTo>
                  <a:pt x="172211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2038095" y="2565389"/>
            <a:ext cx="236220" cy="0"/>
          </a:xfrm>
          <a:custGeom>
            <a:avLst/>
            <a:gdLst/>
            <a:ahLst/>
            <a:cxnLst/>
            <a:rect l="l" t="t" r="r" b="b"/>
            <a:pathLst>
              <a:path w="236219" h="0">
                <a:moveTo>
                  <a:pt x="0" y="0"/>
                </a:moveTo>
                <a:lnTo>
                  <a:pt x="23621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2271267" y="248004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19" h="172719">
                <a:moveTo>
                  <a:pt x="0" y="0"/>
                </a:moveTo>
                <a:lnTo>
                  <a:pt x="0" y="172211"/>
                </a:lnTo>
                <a:lnTo>
                  <a:pt x="172211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1047495" y="2565389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1433067" y="2480045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19" h="172719">
                <a:moveTo>
                  <a:pt x="0" y="0"/>
                </a:moveTo>
                <a:lnTo>
                  <a:pt x="0" y="172211"/>
                </a:lnTo>
                <a:lnTo>
                  <a:pt x="172211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2647695" y="3327389"/>
            <a:ext cx="0" cy="441959"/>
          </a:xfrm>
          <a:custGeom>
            <a:avLst/>
            <a:gdLst/>
            <a:ahLst/>
            <a:cxnLst/>
            <a:rect l="l" t="t" r="r" b="b"/>
            <a:pathLst>
              <a:path w="0" h="441960">
                <a:moveTo>
                  <a:pt x="0" y="0"/>
                </a:moveTo>
                <a:lnTo>
                  <a:pt x="0" y="441959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2562351" y="3766301"/>
            <a:ext cx="172720" cy="170815"/>
          </a:xfrm>
          <a:custGeom>
            <a:avLst/>
            <a:gdLst/>
            <a:ahLst/>
            <a:cxnLst/>
            <a:rect l="l" t="t" r="r" b="b"/>
            <a:pathLst>
              <a:path w="172719" h="170814">
                <a:moveTo>
                  <a:pt x="172211" y="0"/>
                </a:moveTo>
                <a:lnTo>
                  <a:pt x="0" y="0"/>
                </a:lnTo>
                <a:lnTo>
                  <a:pt x="85343" y="170687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2205735" y="4775183"/>
            <a:ext cx="213360" cy="0"/>
          </a:xfrm>
          <a:custGeom>
            <a:avLst/>
            <a:gdLst/>
            <a:ahLst/>
            <a:cxnLst/>
            <a:rect l="l" t="t" r="r" b="b"/>
            <a:pathLst>
              <a:path w="213360" h="0">
                <a:moveTo>
                  <a:pt x="21335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2038095" y="468983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19" h="172720">
                <a:moveTo>
                  <a:pt x="172211" y="0"/>
                </a:moveTo>
                <a:lnTo>
                  <a:pt x="0" y="85343"/>
                </a:lnTo>
                <a:lnTo>
                  <a:pt x="172211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1215135" y="4698983"/>
            <a:ext cx="365760" cy="0"/>
          </a:xfrm>
          <a:custGeom>
            <a:avLst/>
            <a:gdLst/>
            <a:ahLst/>
            <a:cxnLst/>
            <a:rect l="l" t="t" r="r" b="b"/>
            <a:pathLst>
              <a:path w="365759" h="0">
                <a:moveTo>
                  <a:pt x="365759" y="0"/>
                </a:moveTo>
                <a:lnTo>
                  <a:pt x="0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1047495" y="4613639"/>
            <a:ext cx="172720" cy="172720"/>
          </a:xfrm>
          <a:custGeom>
            <a:avLst/>
            <a:gdLst/>
            <a:ahLst/>
            <a:cxnLst/>
            <a:rect l="l" t="t" r="r" b="b"/>
            <a:pathLst>
              <a:path w="172719" h="172720">
                <a:moveTo>
                  <a:pt x="172211" y="0"/>
                </a:moveTo>
                <a:lnTo>
                  <a:pt x="0" y="85343"/>
                </a:lnTo>
                <a:lnTo>
                  <a:pt x="172211" y="172211"/>
                </a:lnTo>
                <a:lnTo>
                  <a:pt x="172211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3333495" y="2565389"/>
            <a:ext cx="213360" cy="1371600"/>
          </a:xfrm>
          <a:custGeom>
            <a:avLst/>
            <a:gdLst/>
            <a:ahLst/>
            <a:cxnLst/>
            <a:rect l="l" t="t" r="r" b="b"/>
            <a:pathLst>
              <a:path w="213360" h="1371600">
                <a:moveTo>
                  <a:pt x="0" y="1371599"/>
                </a:moveTo>
                <a:lnTo>
                  <a:pt x="0" y="0"/>
                </a:lnTo>
                <a:lnTo>
                  <a:pt x="213359" y="0"/>
                </a:lnTo>
              </a:path>
            </a:pathLst>
          </a:custGeom>
          <a:ln w="38099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3543807" y="2480045"/>
            <a:ext cx="170815" cy="172720"/>
          </a:xfrm>
          <a:custGeom>
            <a:avLst/>
            <a:gdLst/>
            <a:ahLst/>
            <a:cxnLst/>
            <a:rect l="l" t="t" r="r" b="b"/>
            <a:pathLst>
              <a:path w="170814" h="172719">
                <a:moveTo>
                  <a:pt x="0" y="0"/>
                </a:moveTo>
                <a:lnTo>
                  <a:pt x="0" y="172211"/>
                </a:lnTo>
                <a:lnTo>
                  <a:pt x="170687" y="85343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 txBox="1"/>
          <p:nvPr/>
        </p:nvSpPr>
        <p:spPr>
          <a:xfrm>
            <a:off x="6612642" y="1044084"/>
            <a:ext cx="44577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D In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7146031" y="5920875"/>
            <a:ext cx="62230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>
                <a:solidFill>
                  <a:srgbClr val="FFFF00"/>
                </a:solidFill>
                <a:latin typeface="Arial"/>
                <a:cs typeface="Arial"/>
              </a:rPr>
              <a:t>D </a:t>
            </a:r>
            <a:r>
              <a:rPr dirty="0" sz="1800" spc="-5">
                <a:solidFill>
                  <a:srgbClr val="FFFF00"/>
                </a:solidFill>
                <a:latin typeface="Arial"/>
                <a:cs typeface="Arial"/>
              </a:rPr>
              <a:t>Out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3" name="object 123"/>
          <p:cNvSpPr/>
          <p:nvPr/>
        </p:nvSpPr>
        <p:spPr>
          <a:xfrm>
            <a:off x="361695" y="1574783"/>
            <a:ext cx="685800" cy="3505200"/>
          </a:xfrm>
          <a:custGeom>
            <a:avLst/>
            <a:gdLst/>
            <a:ahLst/>
            <a:cxnLst/>
            <a:rect l="l" t="t" r="r" b="b"/>
            <a:pathLst>
              <a:path w="685800" h="3505200">
                <a:moveTo>
                  <a:pt x="0" y="3505199"/>
                </a:moveTo>
                <a:lnTo>
                  <a:pt x="685799" y="3505199"/>
                </a:lnTo>
                <a:lnTo>
                  <a:pt x="685799" y="0"/>
                </a:lnTo>
                <a:lnTo>
                  <a:pt x="0" y="0"/>
                </a:lnTo>
                <a:lnTo>
                  <a:pt x="0" y="35051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361695" y="1574783"/>
            <a:ext cx="685800" cy="3505200"/>
          </a:xfrm>
          <a:custGeom>
            <a:avLst/>
            <a:gdLst/>
            <a:ahLst/>
            <a:cxnLst/>
            <a:rect l="l" t="t" r="r" b="b"/>
            <a:pathLst>
              <a:path w="685800" h="3505200">
                <a:moveTo>
                  <a:pt x="0" y="3505199"/>
                </a:moveTo>
                <a:lnTo>
                  <a:pt x="685799" y="3505199"/>
                </a:lnTo>
                <a:lnTo>
                  <a:pt x="685799" y="0"/>
                </a:lnTo>
                <a:lnTo>
                  <a:pt x="0" y="0"/>
                </a:lnTo>
                <a:lnTo>
                  <a:pt x="0" y="35051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 txBox="1"/>
          <p:nvPr/>
        </p:nvSpPr>
        <p:spPr>
          <a:xfrm>
            <a:off x="600445" y="1688530"/>
            <a:ext cx="209550" cy="584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5715">
              <a:lnSpc>
                <a:spcPct val="100000"/>
              </a:lnSpc>
            </a:pPr>
            <a:r>
              <a:rPr dirty="0" sz="2000">
                <a:solidFill>
                  <a:srgbClr val="FF0000"/>
                </a:solidFill>
                <a:latin typeface="Arial"/>
                <a:cs typeface="Arial"/>
              </a:rPr>
              <a:t>P 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9" name="object 12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130" name="object 13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  <p:sp>
        <p:nvSpPr>
          <p:cNvPr id="126" name="object 126"/>
          <p:cNvSpPr txBox="1"/>
          <p:nvPr/>
        </p:nvSpPr>
        <p:spPr>
          <a:xfrm>
            <a:off x="585217" y="2602919"/>
            <a:ext cx="237490" cy="11944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 indent="7620">
              <a:lnSpc>
                <a:spcPct val="100000"/>
              </a:lnSpc>
            </a:pPr>
            <a:r>
              <a:rPr dirty="0" sz="2000">
                <a:solidFill>
                  <a:srgbClr val="FF0000"/>
                </a:solidFill>
                <a:latin typeface="Arial"/>
                <a:cs typeface="Arial"/>
              </a:rPr>
              <a:t>G R A M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592860" y="4431720"/>
            <a:ext cx="22352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solidFill>
                  <a:srgbClr val="FF0000"/>
                </a:solidFill>
                <a:latin typeface="Arial"/>
                <a:cs typeface="Arial"/>
              </a:rPr>
              <a:t>O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585252" y="4736521"/>
            <a:ext cx="237490" cy="280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000">
                <a:solidFill>
                  <a:srgbClr val="FF0000"/>
                </a:solidFill>
                <a:latin typeface="Arial"/>
                <a:cs typeface="Arial"/>
              </a:rPr>
              <a:t>M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101" name="object 101"/>
          <p:cNvGraphicFramePr>
            <a:graphicFrameLocks noGrp="1"/>
          </p:cNvGraphicFramePr>
          <p:nvPr/>
        </p:nvGraphicFramePr>
        <p:xfrm>
          <a:off x="3695445" y="1403339"/>
          <a:ext cx="636270" cy="2324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7199"/>
                <a:gridCol w="160019"/>
              </a:tblGrid>
              <a:tr h="685799">
                <a:tc rowSpan="3">
                  <a:txBody>
                    <a:bodyPr/>
                    <a:lstStyle/>
                    <a:p>
                      <a:pPr algn="just" marL="123825">
                        <a:lnSpc>
                          <a:spcPts val="1585"/>
                        </a:lnSpc>
                      </a:pPr>
                      <a:r>
                        <a:rPr dirty="0" sz="1600">
                          <a:solidFill>
                            <a:srgbClr val="FFFF00"/>
                          </a:solidFill>
                          <a:latin typeface="Arial"/>
                          <a:cs typeface="Arial"/>
                        </a:rPr>
                        <a:t>M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algn="just" marL="135890" marR="128270" indent="50165">
                        <a:lnSpc>
                          <a:spcPct val="65200"/>
                        </a:lnSpc>
                        <a:spcBef>
                          <a:spcPts val="330"/>
                        </a:spcBef>
                      </a:pPr>
                      <a:r>
                        <a:rPr dirty="0" sz="1600">
                          <a:solidFill>
                            <a:srgbClr val="FFFF00"/>
                          </a:solidFill>
                          <a:latin typeface="Arial"/>
                          <a:cs typeface="Arial"/>
                        </a:rPr>
                        <a:t>i c r o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algn="just" marL="135890">
                        <a:lnSpc>
                          <a:spcPts val="1585"/>
                        </a:lnSpc>
                        <a:spcBef>
                          <a:spcPts val="575"/>
                        </a:spcBef>
                      </a:pPr>
                      <a:r>
                        <a:rPr dirty="0" sz="1600">
                          <a:solidFill>
                            <a:srgbClr val="FFFF00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algn="just" marL="135890" marR="128270" indent="16510">
                        <a:lnSpc>
                          <a:spcPct val="65000"/>
                        </a:lnSpc>
                        <a:spcBef>
                          <a:spcPts val="335"/>
                        </a:spcBef>
                      </a:pPr>
                      <a:r>
                        <a:rPr dirty="0" sz="1600">
                          <a:solidFill>
                            <a:srgbClr val="FFFF00"/>
                          </a:solidFill>
                          <a:latin typeface="Arial"/>
                          <a:cs typeface="Arial"/>
                        </a:rPr>
                        <a:t>o d</a:t>
                      </a:r>
                      <a:endParaRPr sz="1600">
                        <a:latin typeface="Arial"/>
                        <a:cs typeface="Arial"/>
                      </a:endParaRPr>
                    </a:p>
                    <a:p>
                      <a:pPr algn="just" marL="123825" marR="118110" indent="12065">
                        <a:lnSpc>
                          <a:spcPct val="65000"/>
                        </a:lnSpc>
                        <a:spcBef>
                          <a:spcPts val="1260"/>
                        </a:spcBef>
                      </a:pPr>
                      <a:r>
                        <a:rPr dirty="0" sz="1600">
                          <a:latin typeface="Arial"/>
                          <a:cs typeface="Arial"/>
                        </a:rPr>
                        <a:t>R O M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0065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B w="38099">
                      <a:solidFill>
                        <a:srgbClr val="FFFF00"/>
                      </a:solidFill>
                      <a:prstDash val="solid"/>
                    </a:lnB>
                    <a:solidFill>
                      <a:srgbClr val="01CBFF"/>
                    </a:solidFill>
                  </a:tcPr>
                </a:tc>
              </a:tr>
              <a:tr h="10667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0065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38099">
                      <a:solidFill>
                        <a:srgbClr val="FFFF00"/>
                      </a:solidFill>
                      <a:prstDash val="solid"/>
                    </a:lnT>
                    <a:lnB w="38099">
                      <a:solidFill>
                        <a:srgbClr val="FFFF00"/>
                      </a:solidFill>
                      <a:prstDash val="solid"/>
                    </a:lnB>
                    <a:solidFill>
                      <a:srgbClr val="01CBFF"/>
                    </a:solidFill>
                  </a:tcPr>
                </a:tc>
              </a:tr>
              <a:tr h="53339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R w="38099">
                      <a:solidFill>
                        <a:srgbClr val="FF0000"/>
                      </a:solidFill>
                      <a:prstDash val="solid"/>
                    </a:lnR>
                    <a:lnT w="38099">
                      <a:solidFill>
                        <a:srgbClr val="FF0000"/>
                      </a:solidFill>
                      <a:prstDash val="solid"/>
                    </a:lnT>
                    <a:lnB w="38099">
                      <a:solidFill>
                        <a:srgbClr val="FF0000"/>
                      </a:solidFill>
                      <a:prstDash val="solid"/>
                    </a:lnB>
                    <a:solidFill>
                      <a:srgbClr val="0065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8099">
                      <a:solidFill>
                        <a:srgbClr val="FF0000"/>
                      </a:solidFill>
                      <a:prstDash val="solid"/>
                    </a:lnL>
                    <a:lnT w="38099">
                      <a:solidFill>
                        <a:srgbClr val="FFFF00"/>
                      </a:solidFill>
                      <a:prstDash val="solid"/>
                    </a:lnT>
                    <a:solidFill>
                      <a:srgbClr val="01CB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16835">
              <a:lnSpc>
                <a:spcPct val="100000"/>
              </a:lnSpc>
            </a:pPr>
            <a:r>
              <a:rPr dirty="0" spc="-5"/>
              <a:t>Osservazioni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21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70071"/>
            <a:ext cx="8925560" cy="44710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Sequenziatore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Gestisc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microprogram</a:t>
            </a:r>
            <a:r>
              <a:rPr dirty="0" baseline="2314" sz="3600" spc="15" b="1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programma</a:t>
            </a:r>
            <a:endParaRPr baseline="2314" sz="3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Program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Counter</a:t>
            </a:r>
            <a:endParaRPr sz="2800">
              <a:latin typeface="Arial"/>
              <a:cs typeface="Arial"/>
            </a:endParaRPr>
          </a:p>
          <a:p>
            <a:pPr marL="756285" marR="1038225" indent="-287020">
              <a:lnSpc>
                <a:spcPts val="2770"/>
              </a:lnSpc>
              <a:spcBef>
                <a:spcPts val="86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Contien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l’indirizz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FF00"/>
                </a:solidFill>
                <a:latin typeface="Arial"/>
                <a:cs typeface="Arial"/>
              </a:rPr>
              <a:t>successiv</a:t>
            </a:r>
            <a:r>
              <a:rPr dirty="0" baseline="2314" sz="3600" b="1" i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7" b="1" i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dell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locazion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memoria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15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programma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Status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Register</a:t>
            </a:r>
            <a:endParaRPr sz="2800">
              <a:latin typeface="Arial"/>
              <a:cs typeface="Arial"/>
            </a:endParaRPr>
          </a:p>
          <a:p>
            <a:pPr marL="756285" marR="5080" indent="-287020">
              <a:lnSpc>
                <a:spcPts val="2780"/>
              </a:lnSpc>
              <a:spcBef>
                <a:spcPts val="84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Contien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informazion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sull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funzion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eseguit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dall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parte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operativa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 i="1">
                <a:solidFill>
                  <a:srgbClr val="FFFF00"/>
                </a:solidFill>
                <a:latin typeface="Arial"/>
                <a:cs typeface="Arial"/>
              </a:rPr>
              <a:t>Problema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ts val="2855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 i="1">
                <a:solidFill>
                  <a:srgbClr val="FFFF00"/>
                </a:solidFill>
                <a:latin typeface="Arial"/>
                <a:cs typeface="Arial"/>
              </a:rPr>
              <a:t>Connession</a:t>
            </a:r>
            <a:r>
              <a:rPr dirty="0" baseline="2314" sz="3600" b="1" i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 i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FF00"/>
                </a:solidFill>
                <a:latin typeface="Arial"/>
                <a:cs typeface="Arial"/>
              </a:rPr>
              <a:t>co</a:t>
            </a:r>
            <a:r>
              <a:rPr dirty="0" baseline="2314" sz="3600" b="1" i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b="1" i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FF00"/>
                </a:solidFill>
                <a:latin typeface="Arial"/>
                <a:cs typeface="Arial"/>
              </a:rPr>
              <a:t>l’estern</a:t>
            </a:r>
            <a:r>
              <a:rPr dirty="0" baseline="2314" sz="3600" b="1" i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 i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FF00"/>
                </a:solidFill>
                <a:latin typeface="Arial"/>
                <a:cs typeface="Arial"/>
              </a:rPr>
              <a:t>(PAD</a:t>
            </a:r>
            <a:r>
              <a:rPr dirty="0" baseline="2314" sz="3600" b="1" i="1">
                <a:solidFill>
                  <a:srgbClr val="FFFF00"/>
                </a:solidFill>
                <a:latin typeface="Arial"/>
                <a:cs typeface="Arial"/>
              </a:rPr>
              <a:t>)</a:t>
            </a:r>
            <a:endParaRPr baseline="2314"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4285"/>
              </a:lnSpc>
            </a:pPr>
            <a:r>
              <a:rPr dirty="0"/>
              <a:t>Funzionamento</a:t>
            </a:r>
            <a:r>
              <a:rPr dirty="0"/>
              <a:t> </a:t>
            </a:r>
            <a:r>
              <a:rPr dirty="0"/>
              <a:t>del</a:t>
            </a:r>
            <a:r>
              <a:rPr dirty="0"/>
              <a:t> </a:t>
            </a:r>
            <a:r>
              <a:rPr dirty="0"/>
              <a:t>microprogramma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603229" y="6474228"/>
            <a:ext cx="598805" cy="203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5" b="1">
                <a:solidFill>
                  <a:srgbClr val="FFFF00"/>
                </a:solidFill>
                <a:latin typeface="Arial"/>
                <a:cs typeface="Arial"/>
              </a:rPr>
              <a:t>D07</a:t>
            </a:r>
            <a:r>
              <a:rPr dirty="0" sz="1400" spc="-10" b="1">
                <a:solidFill>
                  <a:srgbClr val="FFFF00"/>
                </a:solidFill>
                <a:latin typeface="Arial"/>
                <a:cs typeface="Arial"/>
              </a:rPr>
              <a:t>.</a:t>
            </a:r>
            <a:r>
              <a:rPr dirty="0" sz="1400" spc="-5" b="1">
                <a:solidFill>
                  <a:srgbClr val="FFFF00"/>
                </a:solidFill>
                <a:latin typeface="Arial"/>
                <a:cs typeface="Arial"/>
              </a:rPr>
              <a:t>30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7933690" cy="50304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Fase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reset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All’acce</a:t>
            </a:r>
            <a:r>
              <a:rPr dirty="0" baseline="2314" sz="3600" spc="15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processor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1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aut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izi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lizza</a:t>
            </a:r>
            <a:endParaRPr baseline="2314" sz="3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Fase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prelievo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decodifica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Prelev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l’istruzion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puntat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codifica</a:t>
            </a:r>
            <a:endParaRPr baseline="2314" sz="3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Calcolo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dell’indirizzo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nuova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istruzione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Calcol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nuov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valor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PC</a:t>
            </a:r>
            <a:endParaRPr baseline="2314" sz="3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Fase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esecuzione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Predispon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microcomand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part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operativa</a:t>
            </a:r>
            <a:endParaRPr baseline="2314" sz="3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z="2800" spc="-1580">
                <a:solidFill>
                  <a:srgbClr val="FF37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 i="1">
                <a:solidFill>
                  <a:srgbClr val="FF3700"/>
                </a:solidFill>
                <a:latin typeface="Arial"/>
                <a:cs typeface="Arial"/>
              </a:rPr>
              <a:t>Interruzioni</a:t>
            </a:r>
            <a:endParaRPr sz="2800">
              <a:latin typeface="Arial"/>
              <a:cs typeface="Arial"/>
            </a:endParaRPr>
          </a:p>
          <a:p>
            <a:pPr marL="756285" marR="5080" indent="-287020">
              <a:lnSpc>
                <a:spcPts val="2770"/>
              </a:lnSpc>
              <a:spcBef>
                <a:spcPts val="860"/>
              </a:spcBef>
            </a:pPr>
            <a:r>
              <a:rPr dirty="0" baseline="2314" sz="3600" spc="-2032">
                <a:solidFill>
                  <a:srgbClr val="FF37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b="1" i="1">
                <a:solidFill>
                  <a:srgbClr val="FF3700"/>
                </a:solidFill>
                <a:latin typeface="Arial"/>
                <a:cs typeface="Arial"/>
              </a:rPr>
              <a:t>È</a:t>
            </a:r>
            <a:r>
              <a:rPr dirty="0" baseline="2314" sz="3600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3700"/>
                </a:solidFill>
                <a:latin typeface="Arial"/>
                <a:cs typeface="Arial"/>
              </a:rPr>
              <a:t>possibil</a:t>
            </a:r>
            <a:r>
              <a:rPr dirty="0" baseline="2314" sz="3600" b="1" i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baseline="2314" sz="3600" spc="7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3700"/>
                </a:solidFill>
                <a:latin typeface="Arial"/>
                <a:cs typeface="Arial"/>
              </a:rPr>
              <a:t>chieder</a:t>
            </a:r>
            <a:r>
              <a:rPr dirty="0" baseline="2314" sz="3600" b="1" i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baseline="2314" sz="3600" spc="7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3700"/>
                </a:solidFill>
                <a:latin typeface="Arial"/>
                <a:cs typeface="Arial"/>
              </a:rPr>
              <a:t>a</a:t>
            </a:r>
            <a:r>
              <a:rPr dirty="0" baseline="2314" sz="3600" b="1" i="1">
                <a:solidFill>
                  <a:srgbClr val="FF3700"/>
                </a:solidFill>
                <a:latin typeface="Arial"/>
                <a:cs typeface="Arial"/>
              </a:rPr>
              <a:t>l</a:t>
            </a:r>
            <a:r>
              <a:rPr dirty="0" baseline="2314" sz="3600" spc="7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3700"/>
                </a:solidFill>
                <a:latin typeface="Arial"/>
                <a:cs typeface="Arial"/>
              </a:rPr>
              <a:t>processor</a:t>
            </a:r>
            <a:r>
              <a:rPr dirty="0" baseline="2314" sz="3600" b="1" i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baseline="2314" sz="3600" spc="7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3700"/>
                </a:solidFill>
                <a:latin typeface="Arial"/>
                <a:cs typeface="Arial"/>
              </a:rPr>
              <a:t>d</a:t>
            </a:r>
            <a:r>
              <a:rPr dirty="0" baseline="2314" sz="3600" b="1" i="1">
                <a:solidFill>
                  <a:srgbClr val="FF3700"/>
                </a:solidFill>
                <a:latin typeface="Arial"/>
                <a:cs typeface="Arial"/>
              </a:rPr>
              <a:t>i</a:t>
            </a:r>
            <a:r>
              <a:rPr dirty="0" baseline="2314" sz="3600" spc="7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3700"/>
                </a:solidFill>
                <a:latin typeface="Arial"/>
                <a:cs typeface="Arial"/>
              </a:rPr>
              <a:t>eseguir</a:t>
            </a:r>
            <a:r>
              <a:rPr dirty="0" baseline="2314" sz="3600" b="1" i="1">
                <a:solidFill>
                  <a:srgbClr val="FF3700"/>
                </a:solidFill>
                <a:latin typeface="Arial"/>
                <a:cs typeface="Arial"/>
              </a:rPr>
              <a:t>e</a:t>
            </a:r>
            <a:r>
              <a:rPr dirty="0" baseline="2314" sz="3600" spc="7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 i="1">
                <a:solidFill>
                  <a:srgbClr val="FF3700"/>
                </a:solidFill>
                <a:latin typeface="Arial"/>
                <a:cs typeface="Arial"/>
              </a:rPr>
              <a:t>un</a:t>
            </a:r>
            <a:r>
              <a:rPr dirty="0" baseline="2314" sz="3600" spc="-7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sz="2400" spc="-10" b="1" i="1">
                <a:solidFill>
                  <a:srgbClr val="FF3700"/>
                </a:solidFill>
                <a:latin typeface="Arial"/>
                <a:cs typeface="Arial"/>
              </a:rPr>
              <a:t>co</a:t>
            </a:r>
            <a:r>
              <a:rPr dirty="0" sz="2400" b="1" i="1">
                <a:solidFill>
                  <a:srgbClr val="FF3700"/>
                </a:solidFill>
                <a:latin typeface="Arial"/>
                <a:cs typeface="Arial"/>
              </a:rPr>
              <a:t>m</a:t>
            </a:r>
            <a:r>
              <a:rPr dirty="0" sz="2400" spc="-5" b="1" i="1">
                <a:solidFill>
                  <a:srgbClr val="FF3700"/>
                </a:solidFill>
                <a:latin typeface="Arial"/>
                <a:cs typeface="Arial"/>
              </a:rPr>
              <a:t>p</a:t>
            </a:r>
            <a:r>
              <a:rPr dirty="0" sz="2400" spc="5" b="1" i="1">
                <a:solidFill>
                  <a:srgbClr val="FF3700"/>
                </a:solidFill>
                <a:latin typeface="Arial"/>
                <a:cs typeface="Arial"/>
              </a:rPr>
              <a:t>i</a:t>
            </a:r>
            <a:r>
              <a:rPr dirty="0" sz="2400" b="1" i="1">
                <a:solidFill>
                  <a:srgbClr val="FF3700"/>
                </a:solidFill>
                <a:latin typeface="Arial"/>
                <a:cs typeface="Arial"/>
              </a:rPr>
              <a:t>to</a:t>
            </a:r>
            <a:r>
              <a:rPr dirty="0" sz="2400" spc="-5" b="1" i="1">
                <a:solidFill>
                  <a:srgbClr val="FF3700"/>
                </a:solidFill>
                <a:latin typeface="Arial"/>
                <a:cs typeface="Arial"/>
              </a:rPr>
              <a:t> </a:t>
            </a:r>
            <a:r>
              <a:rPr dirty="0" sz="2400" spc="-10" b="1" i="1">
                <a:solidFill>
                  <a:srgbClr val="FF3700"/>
                </a:solidFill>
                <a:latin typeface="Arial"/>
                <a:cs typeface="Arial"/>
              </a:rPr>
              <a:t>pa</a:t>
            </a:r>
            <a:r>
              <a:rPr dirty="0" sz="2400" b="1" i="1">
                <a:solidFill>
                  <a:srgbClr val="FF3700"/>
                </a:solidFill>
                <a:latin typeface="Arial"/>
                <a:cs typeface="Arial"/>
              </a:rPr>
              <a:t>rt</a:t>
            </a:r>
            <a:r>
              <a:rPr dirty="0" sz="2400" spc="5" b="1" i="1">
                <a:solidFill>
                  <a:srgbClr val="FF3700"/>
                </a:solidFill>
                <a:latin typeface="Arial"/>
                <a:cs typeface="Arial"/>
              </a:rPr>
              <a:t>i</a:t>
            </a:r>
            <a:r>
              <a:rPr dirty="0" sz="2400" spc="-5" b="1" i="1">
                <a:solidFill>
                  <a:srgbClr val="FF3700"/>
                </a:solidFill>
                <a:latin typeface="Arial"/>
                <a:cs typeface="Arial"/>
              </a:rPr>
              <a:t>c</a:t>
            </a:r>
            <a:r>
              <a:rPr dirty="0" sz="2400" spc="-10" b="1" i="1">
                <a:solidFill>
                  <a:srgbClr val="FF3700"/>
                </a:solidFill>
                <a:latin typeface="Arial"/>
                <a:cs typeface="Arial"/>
              </a:rPr>
              <a:t>o</a:t>
            </a:r>
            <a:r>
              <a:rPr dirty="0" sz="2400" spc="5" b="1" i="1">
                <a:solidFill>
                  <a:srgbClr val="FF3700"/>
                </a:solidFill>
                <a:latin typeface="Arial"/>
                <a:cs typeface="Arial"/>
              </a:rPr>
              <a:t>l</a:t>
            </a:r>
            <a:r>
              <a:rPr dirty="0" sz="2400" spc="-10" b="1" i="1">
                <a:solidFill>
                  <a:srgbClr val="FF3700"/>
                </a:solidFill>
                <a:latin typeface="Arial"/>
                <a:cs typeface="Arial"/>
              </a:rPr>
              <a:t>a</a:t>
            </a:r>
            <a:r>
              <a:rPr dirty="0" sz="2400" b="1" i="1">
                <a:solidFill>
                  <a:srgbClr val="FF3700"/>
                </a:solidFill>
                <a:latin typeface="Arial"/>
                <a:cs typeface="Arial"/>
              </a:rPr>
              <a:t>re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169035">
              <a:lnSpc>
                <a:spcPct val="100000"/>
              </a:lnSpc>
            </a:pPr>
            <a:r>
              <a:rPr dirty="0"/>
              <a:t>Architettura</a:t>
            </a:r>
            <a:r>
              <a:rPr dirty="0" spc="-5"/>
              <a:t> </a:t>
            </a:r>
            <a:r>
              <a:rPr dirty="0" spc="-5"/>
              <a:t>vo</a:t>
            </a:r>
            <a:r>
              <a:rPr dirty="0"/>
              <a:t>n</a:t>
            </a:r>
            <a:r>
              <a:rPr dirty="0" spc="-5"/>
              <a:t> </a:t>
            </a:r>
            <a:r>
              <a:rPr dirty="0" spc="-5"/>
              <a:t>Neumann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3219" y="4319507"/>
            <a:ext cx="2513330" cy="167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Unità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di</a:t>
            </a: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7F7F7F"/>
                </a:solidFill>
                <a:latin typeface="Arial"/>
                <a:cs typeface="Arial"/>
              </a:rPr>
              <a:t>Cont</a:t>
            </a:r>
            <a:r>
              <a:rPr dirty="0" sz="2800" b="1">
                <a:solidFill>
                  <a:srgbClr val="7F7F7F"/>
                </a:solidFill>
                <a:latin typeface="Arial"/>
                <a:cs typeface="Arial"/>
              </a:rPr>
              <a:t>r</a:t>
            </a:r>
            <a:r>
              <a:rPr dirty="0" sz="2800" spc="-25" b="1">
                <a:solidFill>
                  <a:srgbClr val="7F7F7F"/>
                </a:solidFill>
                <a:latin typeface="Arial"/>
                <a:cs typeface="Arial"/>
              </a:rPr>
              <a:t>o</a:t>
            </a: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llo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63219" y="4319507"/>
            <a:ext cx="2513330" cy="1675130"/>
          </a:xfrm>
          <a:custGeom>
            <a:avLst/>
            <a:gdLst/>
            <a:ahLst/>
            <a:cxnLst/>
            <a:rect l="l" t="t" r="r" b="b"/>
            <a:pathLst>
              <a:path w="2513330" h="1675129">
                <a:moveTo>
                  <a:pt x="0" y="1674875"/>
                </a:moveTo>
                <a:lnTo>
                  <a:pt x="2513075" y="1674875"/>
                </a:lnTo>
                <a:lnTo>
                  <a:pt x="2513075" y="0"/>
                </a:lnTo>
                <a:lnTo>
                  <a:pt x="0" y="0"/>
                </a:lnTo>
                <a:lnTo>
                  <a:pt x="0" y="1674875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311403" y="4267691"/>
            <a:ext cx="2463165" cy="1624965"/>
          </a:xfrm>
          <a:custGeom>
            <a:avLst/>
            <a:gdLst/>
            <a:ahLst/>
            <a:cxnLst/>
            <a:rect l="l" t="t" r="r" b="b"/>
            <a:pathLst>
              <a:path w="2463165" h="1624964">
                <a:moveTo>
                  <a:pt x="0" y="1624583"/>
                </a:moveTo>
                <a:lnTo>
                  <a:pt x="2462783" y="1624583"/>
                </a:lnTo>
                <a:lnTo>
                  <a:pt x="2462783" y="0"/>
                </a:lnTo>
                <a:lnTo>
                  <a:pt x="0" y="0"/>
                </a:lnTo>
                <a:lnTo>
                  <a:pt x="0" y="1624583"/>
                </a:lnTo>
                <a:close/>
              </a:path>
            </a:pathLst>
          </a:custGeom>
          <a:solidFill>
            <a:srgbClr val="FFCB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11403" y="4267691"/>
            <a:ext cx="2463165" cy="1624965"/>
          </a:xfrm>
          <a:custGeom>
            <a:avLst/>
            <a:gdLst/>
            <a:ahLst/>
            <a:cxnLst/>
            <a:rect l="l" t="t" r="r" b="b"/>
            <a:pathLst>
              <a:path w="2463165" h="1624964">
                <a:moveTo>
                  <a:pt x="0" y="1624583"/>
                </a:moveTo>
                <a:lnTo>
                  <a:pt x="2462783" y="1624583"/>
                </a:lnTo>
                <a:lnTo>
                  <a:pt x="2462783" y="0"/>
                </a:lnTo>
                <a:lnTo>
                  <a:pt x="0" y="0"/>
                </a:lnTo>
                <a:lnTo>
                  <a:pt x="0" y="1624583"/>
                </a:lnTo>
                <a:close/>
              </a:path>
            </a:pathLst>
          </a:custGeom>
          <a:ln w="50291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31902" y="4698763"/>
            <a:ext cx="2021839" cy="80772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800" spc="-15" b="1">
                <a:latin typeface="Arial"/>
                <a:cs typeface="Arial"/>
              </a:rPr>
              <a:t>Unità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800" spc="-15" b="1">
                <a:latin typeface="Arial"/>
                <a:cs typeface="Arial"/>
              </a:rPr>
              <a:t>di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Cont</a:t>
            </a:r>
            <a:r>
              <a:rPr dirty="0" sz="2800" b="1">
                <a:latin typeface="Arial"/>
                <a:cs typeface="Arial"/>
              </a:rPr>
              <a:t>r</a:t>
            </a:r>
            <a:r>
              <a:rPr dirty="0" sz="2800" spc="-25" b="1">
                <a:latin typeface="Arial"/>
                <a:cs typeface="Arial"/>
              </a:rPr>
              <a:t>o</a:t>
            </a:r>
            <a:r>
              <a:rPr dirty="0" sz="2800" spc="-15" b="1">
                <a:latin typeface="Arial"/>
                <a:cs typeface="Arial"/>
              </a:rPr>
              <a:t>llo</a:t>
            </a:r>
            <a:endParaRPr sz="2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3219" y="1652514"/>
            <a:ext cx="2513330" cy="167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3540" marR="381000" indent="424815">
              <a:lnSpc>
                <a:spcPct val="100000"/>
              </a:lnSpc>
            </a:pP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Unità Aritmetica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63219" y="1652514"/>
            <a:ext cx="2513330" cy="1675130"/>
          </a:xfrm>
          <a:custGeom>
            <a:avLst/>
            <a:gdLst/>
            <a:ahLst/>
            <a:cxnLst/>
            <a:rect l="l" t="t" r="r" b="b"/>
            <a:pathLst>
              <a:path w="2513330" h="1675129">
                <a:moveTo>
                  <a:pt x="0" y="1674875"/>
                </a:moveTo>
                <a:lnTo>
                  <a:pt x="2513075" y="1674875"/>
                </a:lnTo>
                <a:lnTo>
                  <a:pt x="2513075" y="0"/>
                </a:lnTo>
                <a:lnTo>
                  <a:pt x="0" y="0"/>
                </a:lnTo>
                <a:lnTo>
                  <a:pt x="0" y="1674875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311403" y="1600697"/>
            <a:ext cx="2463165" cy="1624965"/>
          </a:xfrm>
          <a:prstGeom prst="rect">
            <a:avLst/>
          </a:prstGeom>
          <a:solidFill>
            <a:srgbClr val="FFCB00"/>
          </a:solidFill>
          <a:ln w="50291">
            <a:solidFill>
              <a:srgbClr val="CB37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334010" marR="329565" indent="424815">
              <a:lnSpc>
                <a:spcPct val="100000"/>
              </a:lnSpc>
            </a:pPr>
            <a:r>
              <a:rPr dirty="0" sz="2800" spc="-15" b="1">
                <a:latin typeface="Arial"/>
                <a:cs typeface="Arial"/>
              </a:rPr>
              <a:t>Unità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spc="-15" b="1">
                <a:latin typeface="Arial"/>
                <a:cs typeface="Arial"/>
              </a:rPr>
              <a:t>Aritmetica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30619" y="1652514"/>
            <a:ext cx="2513330" cy="15989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3875">
              <a:lnSpc>
                <a:spcPct val="100000"/>
              </a:lnSpc>
            </a:pPr>
            <a:r>
              <a:rPr dirty="0" sz="2800" spc="-20" b="1">
                <a:solidFill>
                  <a:srgbClr val="7F7F7F"/>
                </a:solidFill>
                <a:latin typeface="Arial"/>
                <a:cs typeface="Arial"/>
              </a:rPr>
              <a:t>Memoria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230619" y="1652514"/>
            <a:ext cx="2513330" cy="1598930"/>
          </a:xfrm>
          <a:custGeom>
            <a:avLst/>
            <a:gdLst/>
            <a:ahLst/>
            <a:cxnLst/>
            <a:rect l="l" t="t" r="r" b="b"/>
            <a:pathLst>
              <a:path w="2513329" h="1598929">
                <a:moveTo>
                  <a:pt x="0" y="1598675"/>
                </a:moveTo>
                <a:lnTo>
                  <a:pt x="2513075" y="1598675"/>
                </a:lnTo>
                <a:lnTo>
                  <a:pt x="2513075" y="0"/>
                </a:lnTo>
                <a:lnTo>
                  <a:pt x="0" y="0"/>
                </a:lnTo>
                <a:lnTo>
                  <a:pt x="0" y="1598675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6178803" y="1600697"/>
            <a:ext cx="2463165" cy="1548765"/>
          </a:xfrm>
          <a:prstGeom prst="rect">
            <a:avLst/>
          </a:prstGeom>
          <a:solidFill>
            <a:srgbClr val="FFCB00"/>
          </a:solidFill>
          <a:ln w="50291">
            <a:solidFill>
              <a:srgbClr val="CB37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474345">
              <a:lnSpc>
                <a:spcPct val="100000"/>
              </a:lnSpc>
            </a:pPr>
            <a:r>
              <a:rPr dirty="0" sz="2800" spc="-20" b="1">
                <a:latin typeface="Arial"/>
                <a:cs typeface="Arial"/>
              </a:rPr>
              <a:t>Memoria</a:t>
            </a:r>
            <a:endParaRPr sz="28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37895" y="3251189"/>
            <a:ext cx="228600" cy="990600"/>
          </a:xfrm>
          <a:custGeom>
            <a:avLst/>
            <a:gdLst/>
            <a:ahLst/>
            <a:cxnLst/>
            <a:rect l="l" t="t" r="r" b="b"/>
            <a:pathLst>
              <a:path w="228600" h="990600">
                <a:moveTo>
                  <a:pt x="170687" y="495299"/>
                </a:moveTo>
                <a:lnTo>
                  <a:pt x="56387" y="495299"/>
                </a:lnTo>
                <a:lnTo>
                  <a:pt x="56387" y="990593"/>
                </a:lnTo>
                <a:lnTo>
                  <a:pt x="170687" y="990593"/>
                </a:lnTo>
                <a:lnTo>
                  <a:pt x="170687" y="495299"/>
                </a:lnTo>
                <a:close/>
              </a:path>
              <a:path w="228600" h="990600">
                <a:moveTo>
                  <a:pt x="114299" y="0"/>
                </a:moveTo>
                <a:lnTo>
                  <a:pt x="0" y="495299"/>
                </a:lnTo>
                <a:lnTo>
                  <a:pt x="228599" y="495299"/>
                </a:lnTo>
                <a:lnTo>
                  <a:pt x="1142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37895" y="3251189"/>
            <a:ext cx="228600" cy="990600"/>
          </a:xfrm>
          <a:custGeom>
            <a:avLst/>
            <a:gdLst/>
            <a:ahLst/>
            <a:cxnLst/>
            <a:rect l="l" t="t" r="r" b="b"/>
            <a:pathLst>
              <a:path w="228600" h="990600">
                <a:moveTo>
                  <a:pt x="0" y="495299"/>
                </a:moveTo>
                <a:lnTo>
                  <a:pt x="56387" y="495299"/>
                </a:lnTo>
                <a:lnTo>
                  <a:pt x="56387" y="990593"/>
                </a:lnTo>
                <a:lnTo>
                  <a:pt x="170687" y="990593"/>
                </a:lnTo>
                <a:lnTo>
                  <a:pt x="170687" y="495299"/>
                </a:lnTo>
                <a:lnTo>
                  <a:pt x="228599" y="495299"/>
                </a:lnTo>
                <a:lnTo>
                  <a:pt x="114299" y="0"/>
                </a:lnTo>
                <a:lnTo>
                  <a:pt x="0" y="495299"/>
                </a:lnTo>
                <a:close/>
              </a:path>
            </a:pathLst>
          </a:custGeom>
          <a:ln w="914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342895" y="3251189"/>
            <a:ext cx="228600" cy="990600"/>
          </a:xfrm>
          <a:custGeom>
            <a:avLst/>
            <a:gdLst/>
            <a:ahLst/>
            <a:cxnLst/>
            <a:rect l="l" t="t" r="r" b="b"/>
            <a:pathLst>
              <a:path w="228600" h="990600">
                <a:moveTo>
                  <a:pt x="228599" y="495299"/>
                </a:moveTo>
                <a:lnTo>
                  <a:pt x="0" y="495299"/>
                </a:lnTo>
                <a:lnTo>
                  <a:pt x="114299" y="990593"/>
                </a:lnTo>
                <a:lnTo>
                  <a:pt x="228599" y="495299"/>
                </a:lnTo>
                <a:close/>
              </a:path>
              <a:path w="228600" h="990600">
                <a:moveTo>
                  <a:pt x="170687" y="0"/>
                </a:moveTo>
                <a:lnTo>
                  <a:pt x="56387" y="0"/>
                </a:lnTo>
                <a:lnTo>
                  <a:pt x="56387" y="495299"/>
                </a:lnTo>
                <a:lnTo>
                  <a:pt x="170687" y="495299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342895" y="3251189"/>
            <a:ext cx="228600" cy="990600"/>
          </a:xfrm>
          <a:custGeom>
            <a:avLst/>
            <a:gdLst/>
            <a:ahLst/>
            <a:cxnLst/>
            <a:rect l="l" t="t" r="r" b="b"/>
            <a:pathLst>
              <a:path w="228600" h="990600">
                <a:moveTo>
                  <a:pt x="0" y="495299"/>
                </a:moveTo>
                <a:lnTo>
                  <a:pt x="56387" y="495299"/>
                </a:lnTo>
                <a:lnTo>
                  <a:pt x="56387" y="0"/>
                </a:lnTo>
                <a:lnTo>
                  <a:pt x="170687" y="0"/>
                </a:lnTo>
                <a:lnTo>
                  <a:pt x="170687" y="495299"/>
                </a:lnTo>
                <a:lnTo>
                  <a:pt x="228599" y="495299"/>
                </a:lnTo>
                <a:lnTo>
                  <a:pt x="114299" y="990593"/>
                </a:lnTo>
                <a:lnTo>
                  <a:pt x="0" y="495299"/>
                </a:lnTo>
                <a:close/>
              </a:path>
            </a:pathLst>
          </a:custGeom>
          <a:ln w="914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298188" y="1434575"/>
            <a:ext cx="356870" cy="4471670"/>
          </a:xfrm>
          <a:custGeom>
            <a:avLst/>
            <a:gdLst/>
            <a:ahLst/>
            <a:cxnLst/>
            <a:rect l="l" t="t" r="r" b="b"/>
            <a:pathLst>
              <a:path w="356870" h="4471670">
                <a:moveTo>
                  <a:pt x="0" y="4471415"/>
                </a:moveTo>
                <a:lnTo>
                  <a:pt x="356615" y="4471415"/>
                </a:lnTo>
                <a:lnTo>
                  <a:pt x="356615" y="0"/>
                </a:lnTo>
                <a:lnTo>
                  <a:pt x="0" y="0"/>
                </a:lnTo>
                <a:lnTo>
                  <a:pt x="0" y="4471415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4298188" y="1434575"/>
            <a:ext cx="356870" cy="4471670"/>
          </a:xfrm>
          <a:custGeom>
            <a:avLst/>
            <a:gdLst/>
            <a:ahLst/>
            <a:cxnLst/>
            <a:rect l="l" t="t" r="r" b="b"/>
            <a:pathLst>
              <a:path w="356870" h="4471670">
                <a:moveTo>
                  <a:pt x="0" y="4471415"/>
                </a:moveTo>
                <a:lnTo>
                  <a:pt x="356615" y="4471415"/>
                </a:lnTo>
                <a:lnTo>
                  <a:pt x="356615" y="0"/>
                </a:lnTo>
                <a:lnTo>
                  <a:pt x="0" y="0"/>
                </a:lnTo>
                <a:lnTo>
                  <a:pt x="0" y="4471415"/>
                </a:lnTo>
                <a:close/>
              </a:path>
            </a:pathLst>
          </a:custGeom>
          <a:ln w="25907">
            <a:solidFill>
              <a:srgbClr val="CB37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5390895" y="2184389"/>
            <a:ext cx="762000" cy="304800"/>
          </a:xfrm>
          <a:custGeom>
            <a:avLst/>
            <a:gdLst/>
            <a:ahLst/>
            <a:cxnLst/>
            <a:rect l="l" t="t" r="r" b="b"/>
            <a:pathLst>
              <a:path w="762000" h="304800">
                <a:moveTo>
                  <a:pt x="380999" y="0"/>
                </a:moveTo>
                <a:lnTo>
                  <a:pt x="380999" y="76199"/>
                </a:lnTo>
                <a:lnTo>
                  <a:pt x="0" y="76199"/>
                </a:lnTo>
                <a:lnTo>
                  <a:pt x="0" y="228599"/>
                </a:lnTo>
                <a:lnTo>
                  <a:pt x="380999" y="228599"/>
                </a:lnTo>
                <a:lnTo>
                  <a:pt x="380999" y="304799"/>
                </a:lnTo>
                <a:lnTo>
                  <a:pt x="761999" y="152399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4628895" y="2184389"/>
            <a:ext cx="762000" cy="304800"/>
          </a:xfrm>
          <a:custGeom>
            <a:avLst/>
            <a:gdLst/>
            <a:ahLst/>
            <a:cxnLst/>
            <a:rect l="l" t="t" r="r" b="b"/>
            <a:pathLst>
              <a:path w="762000" h="304800">
                <a:moveTo>
                  <a:pt x="380999" y="0"/>
                </a:moveTo>
                <a:lnTo>
                  <a:pt x="0" y="152399"/>
                </a:lnTo>
                <a:lnTo>
                  <a:pt x="380999" y="304799"/>
                </a:lnTo>
                <a:lnTo>
                  <a:pt x="380999" y="228599"/>
                </a:lnTo>
                <a:lnTo>
                  <a:pt x="761999" y="228599"/>
                </a:lnTo>
                <a:lnTo>
                  <a:pt x="761999" y="76199"/>
                </a:lnTo>
                <a:lnTo>
                  <a:pt x="380999" y="76199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3638295" y="5079983"/>
            <a:ext cx="762000" cy="304800"/>
          </a:xfrm>
          <a:custGeom>
            <a:avLst/>
            <a:gdLst/>
            <a:ahLst/>
            <a:cxnLst/>
            <a:rect l="l" t="t" r="r" b="b"/>
            <a:pathLst>
              <a:path w="762000" h="304800">
                <a:moveTo>
                  <a:pt x="380999" y="0"/>
                </a:moveTo>
                <a:lnTo>
                  <a:pt x="380999" y="76199"/>
                </a:lnTo>
                <a:lnTo>
                  <a:pt x="0" y="76199"/>
                </a:lnTo>
                <a:lnTo>
                  <a:pt x="0" y="228599"/>
                </a:lnTo>
                <a:lnTo>
                  <a:pt x="380999" y="228599"/>
                </a:lnTo>
                <a:lnTo>
                  <a:pt x="380999" y="304799"/>
                </a:lnTo>
                <a:lnTo>
                  <a:pt x="761999" y="152399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2876295" y="5079983"/>
            <a:ext cx="762000" cy="304800"/>
          </a:xfrm>
          <a:custGeom>
            <a:avLst/>
            <a:gdLst/>
            <a:ahLst/>
            <a:cxnLst/>
            <a:rect l="l" t="t" r="r" b="b"/>
            <a:pathLst>
              <a:path w="762000" h="304800">
                <a:moveTo>
                  <a:pt x="380999" y="0"/>
                </a:moveTo>
                <a:lnTo>
                  <a:pt x="0" y="152399"/>
                </a:lnTo>
                <a:lnTo>
                  <a:pt x="380999" y="304799"/>
                </a:lnTo>
                <a:lnTo>
                  <a:pt x="380999" y="228599"/>
                </a:lnTo>
                <a:lnTo>
                  <a:pt x="761999" y="228599"/>
                </a:lnTo>
                <a:lnTo>
                  <a:pt x="761999" y="76199"/>
                </a:lnTo>
                <a:lnTo>
                  <a:pt x="380999" y="76199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3562095" y="2184389"/>
            <a:ext cx="762000" cy="304800"/>
          </a:xfrm>
          <a:custGeom>
            <a:avLst/>
            <a:gdLst/>
            <a:ahLst/>
            <a:cxnLst/>
            <a:rect l="l" t="t" r="r" b="b"/>
            <a:pathLst>
              <a:path w="762000" h="304800">
                <a:moveTo>
                  <a:pt x="380999" y="0"/>
                </a:moveTo>
                <a:lnTo>
                  <a:pt x="380999" y="76199"/>
                </a:lnTo>
                <a:lnTo>
                  <a:pt x="0" y="76199"/>
                </a:lnTo>
                <a:lnTo>
                  <a:pt x="0" y="228599"/>
                </a:lnTo>
                <a:lnTo>
                  <a:pt x="380999" y="228599"/>
                </a:lnTo>
                <a:lnTo>
                  <a:pt x="380999" y="304799"/>
                </a:lnTo>
                <a:lnTo>
                  <a:pt x="761999" y="152399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800095" y="2184389"/>
            <a:ext cx="762000" cy="304800"/>
          </a:xfrm>
          <a:custGeom>
            <a:avLst/>
            <a:gdLst/>
            <a:ahLst/>
            <a:cxnLst/>
            <a:rect l="l" t="t" r="r" b="b"/>
            <a:pathLst>
              <a:path w="762000" h="304800">
                <a:moveTo>
                  <a:pt x="380999" y="0"/>
                </a:moveTo>
                <a:lnTo>
                  <a:pt x="0" y="152399"/>
                </a:lnTo>
                <a:lnTo>
                  <a:pt x="380999" y="304799"/>
                </a:lnTo>
                <a:lnTo>
                  <a:pt x="380999" y="228599"/>
                </a:lnTo>
                <a:lnTo>
                  <a:pt x="761999" y="228599"/>
                </a:lnTo>
                <a:lnTo>
                  <a:pt x="761999" y="76199"/>
                </a:lnTo>
                <a:lnTo>
                  <a:pt x="380999" y="76199"/>
                </a:lnTo>
                <a:lnTo>
                  <a:pt x="3809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745237" y="3401067"/>
            <a:ext cx="1577340" cy="7372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914400">
              <a:lnSpc>
                <a:spcPct val="1500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Stato</a:t>
            </a: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Istruzioni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31" name="object 3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  <p:sp>
        <p:nvSpPr>
          <p:cNvPr id="27" name="object 27"/>
          <p:cNvSpPr txBox="1"/>
          <p:nvPr/>
        </p:nvSpPr>
        <p:spPr>
          <a:xfrm>
            <a:off x="4335784" y="3074177"/>
            <a:ext cx="281940" cy="1235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just" marL="12700" marR="5080">
              <a:lnSpc>
                <a:spcPct val="100200"/>
              </a:lnSpc>
            </a:pPr>
            <a:r>
              <a:rPr dirty="0" sz="2800" spc="-25" b="1">
                <a:solidFill>
                  <a:srgbClr val="7F7F7F"/>
                </a:solidFill>
                <a:latin typeface="Arial"/>
                <a:cs typeface="Arial"/>
              </a:rPr>
              <a:t>B</a:t>
            </a:r>
            <a:r>
              <a:rPr dirty="0" sz="2800" spc="-10" b="1">
                <a:solidFill>
                  <a:srgbClr val="7F7F7F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7F7F7F"/>
                </a:solidFill>
                <a:latin typeface="Arial"/>
                <a:cs typeface="Arial"/>
              </a:rPr>
              <a:t>U</a:t>
            </a:r>
            <a:r>
              <a:rPr dirty="0" sz="2800" spc="-10" b="1">
                <a:solidFill>
                  <a:srgbClr val="7F7F7F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7F7F7F"/>
                </a:solidFill>
                <a:latin typeface="Arial"/>
                <a:cs typeface="Arial"/>
              </a:rPr>
              <a:t>S</a:t>
            </a:r>
            <a:endParaRPr sz="2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168399" y="1681240"/>
            <a:ext cx="69786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Dati</a:t>
            </a:r>
            <a:endParaRPr sz="2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031239" y="5382255"/>
            <a:ext cx="1155700" cy="584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Indirizzi</a:t>
            </a: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Istruzioni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16835">
              <a:lnSpc>
                <a:spcPts val="4285"/>
              </a:lnSpc>
            </a:pPr>
            <a:r>
              <a:rPr dirty="0" spc="-5"/>
              <a:t>Osservazioni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725535" cy="41624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Macchina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ridotta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complessità</a:t>
            </a:r>
            <a:endParaRPr sz="2800">
              <a:latin typeface="Arial"/>
              <a:cs typeface="Arial"/>
            </a:endParaRPr>
          </a:p>
          <a:p>
            <a:pPr marL="756285" marR="438150" indent="-287020">
              <a:lnSpc>
                <a:spcPts val="2780"/>
              </a:lnSpc>
              <a:spcBef>
                <a:spcPts val="85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È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present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sol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bu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30" b="1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address+dati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)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ch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colleg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il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processo</a:t>
            </a:r>
            <a:r>
              <a:rPr dirty="0" sz="2400" spc="1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vers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l’esterno</a:t>
            </a:r>
            <a:endParaRPr sz="2400">
              <a:latin typeface="Arial"/>
              <a:cs typeface="Arial"/>
            </a:endParaRPr>
          </a:p>
          <a:p>
            <a:pPr marL="756285" marR="5080" indent="-287020">
              <a:lnSpc>
                <a:spcPts val="2780"/>
              </a:lnSpc>
              <a:spcBef>
                <a:spcPts val="76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Vien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usat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1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istruzion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ch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l’informazione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elaborare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Limiti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Unica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memoria</a:t>
            </a:r>
            <a:endParaRPr baseline="2314" sz="36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Unic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BUS</a:t>
            </a:r>
            <a:endParaRPr baseline="2314" sz="36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00"/>
              </a:spcBef>
            </a:pPr>
            <a:r>
              <a:rPr dirty="0" sz="2000" spc="3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100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Rischi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esser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i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coll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d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bottigli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dell</a:t>
            </a:r>
            <a:r>
              <a:rPr dirty="0" sz="2000" spc="10">
                <a:solidFill>
                  <a:srgbClr val="FFFF00"/>
                </a:solidFill>
                <a:latin typeface="Arial"/>
                <a:cs typeface="Arial"/>
              </a:rPr>
              <a:t>’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architet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ra</a:t>
            </a:r>
            <a:endParaRPr sz="20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65"/>
              </a:spcBef>
            </a:pPr>
            <a:r>
              <a:rPr dirty="0" sz="2000" spc="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Non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si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ss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no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cont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orane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men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gg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re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is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sz="2000" spc="-1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uzi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ni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dati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816735">
              <a:lnSpc>
                <a:spcPct val="100000"/>
              </a:lnSpc>
            </a:pPr>
            <a:r>
              <a:rPr dirty="0"/>
              <a:t>Architettura</a:t>
            </a:r>
            <a:r>
              <a:rPr dirty="0" spc="-5"/>
              <a:t> </a:t>
            </a:r>
            <a:r>
              <a:rPr dirty="0" spc="-5"/>
              <a:t>Harvard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3219" y="4319507"/>
            <a:ext cx="2513330" cy="167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Unità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di</a:t>
            </a: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7F7F7F"/>
                </a:solidFill>
                <a:latin typeface="Arial"/>
                <a:cs typeface="Arial"/>
              </a:rPr>
              <a:t>Cont</a:t>
            </a:r>
            <a:r>
              <a:rPr dirty="0" sz="2800" b="1">
                <a:solidFill>
                  <a:srgbClr val="7F7F7F"/>
                </a:solidFill>
                <a:latin typeface="Arial"/>
                <a:cs typeface="Arial"/>
              </a:rPr>
              <a:t>r</a:t>
            </a:r>
            <a:r>
              <a:rPr dirty="0" sz="2800" spc="-25" b="1">
                <a:solidFill>
                  <a:srgbClr val="7F7F7F"/>
                </a:solidFill>
                <a:latin typeface="Arial"/>
                <a:cs typeface="Arial"/>
              </a:rPr>
              <a:t>o</a:t>
            </a: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llo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63219" y="4319507"/>
            <a:ext cx="2513330" cy="1675130"/>
          </a:xfrm>
          <a:custGeom>
            <a:avLst/>
            <a:gdLst/>
            <a:ahLst/>
            <a:cxnLst/>
            <a:rect l="l" t="t" r="r" b="b"/>
            <a:pathLst>
              <a:path w="2513330" h="1675129">
                <a:moveTo>
                  <a:pt x="0" y="1674875"/>
                </a:moveTo>
                <a:lnTo>
                  <a:pt x="2513075" y="1674875"/>
                </a:lnTo>
                <a:lnTo>
                  <a:pt x="2513075" y="0"/>
                </a:lnTo>
                <a:lnTo>
                  <a:pt x="0" y="0"/>
                </a:lnTo>
                <a:lnTo>
                  <a:pt x="0" y="1674875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311403" y="4267691"/>
            <a:ext cx="2463165" cy="1624965"/>
          </a:xfrm>
          <a:prstGeom prst="rect">
            <a:avLst/>
          </a:prstGeom>
          <a:solidFill>
            <a:srgbClr val="FFCB00"/>
          </a:solidFill>
          <a:ln w="50291">
            <a:solidFill>
              <a:srgbClr val="CB37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800" spc="-15" b="1">
                <a:latin typeface="Arial"/>
                <a:cs typeface="Arial"/>
              </a:rPr>
              <a:t>Unità</a:t>
            </a:r>
            <a:endParaRPr sz="28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dirty="0" sz="2800" spc="-15" b="1">
                <a:latin typeface="Arial"/>
                <a:cs typeface="Arial"/>
              </a:rPr>
              <a:t>di</a:t>
            </a:r>
            <a:r>
              <a:rPr dirty="0" sz="2800" spc="-15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Cont</a:t>
            </a:r>
            <a:r>
              <a:rPr dirty="0" sz="2800" b="1">
                <a:latin typeface="Arial"/>
                <a:cs typeface="Arial"/>
              </a:rPr>
              <a:t>r</a:t>
            </a:r>
            <a:r>
              <a:rPr dirty="0" sz="2800" spc="-25" b="1">
                <a:latin typeface="Arial"/>
                <a:cs typeface="Arial"/>
              </a:rPr>
              <a:t>o</a:t>
            </a:r>
            <a:r>
              <a:rPr dirty="0" sz="2800" spc="-15" b="1">
                <a:latin typeface="Arial"/>
                <a:cs typeface="Arial"/>
              </a:rPr>
              <a:t>llo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3219" y="1652514"/>
            <a:ext cx="2513330" cy="1675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83540" marR="381000" indent="424815">
              <a:lnSpc>
                <a:spcPct val="100000"/>
              </a:lnSpc>
            </a:pP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Unità Aritmetica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63219" y="1652514"/>
            <a:ext cx="2513330" cy="1675130"/>
          </a:xfrm>
          <a:custGeom>
            <a:avLst/>
            <a:gdLst/>
            <a:ahLst/>
            <a:cxnLst/>
            <a:rect l="l" t="t" r="r" b="b"/>
            <a:pathLst>
              <a:path w="2513330" h="1675129">
                <a:moveTo>
                  <a:pt x="0" y="1674875"/>
                </a:moveTo>
                <a:lnTo>
                  <a:pt x="2513075" y="1674875"/>
                </a:lnTo>
                <a:lnTo>
                  <a:pt x="2513075" y="0"/>
                </a:lnTo>
                <a:lnTo>
                  <a:pt x="0" y="0"/>
                </a:lnTo>
                <a:lnTo>
                  <a:pt x="0" y="1674875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311403" y="1600697"/>
            <a:ext cx="2463165" cy="1624965"/>
          </a:xfrm>
          <a:prstGeom prst="rect">
            <a:avLst/>
          </a:prstGeom>
          <a:solidFill>
            <a:srgbClr val="FFCB00"/>
          </a:solidFill>
          <a:ln w="50291">
            <a:solidFill>
              <a:srgbClr val="CB37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334010" marR="329565" indent="424815">
              <a:lnSpc>
                <a:spcPct val="100000"/>
              </a:lnSpc>
            </a:pPr>
            <a:r>
              <a:rPr dirty="0" sz="2800" spc="-15" b="1">
                <a:latin typeface="Arial"/>
                <a:cs typeface="Arial"/>
              </a:rPr>
              <a:t>Unità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spc="-15" b="1">
                <a:latin typeface="Arial"/>
                <a:cs typeface="Arial"/>
              </a:rPr>
              <a:t>Aritmetica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230619" y="1652514"/>
            <a:ext cx="2513330" cy="15989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918844" marR="518159" indent="-394970">
              <a:lnSpc>
                <a:spcPct val="100000"/>
              </a:lnSpc>
            </a:pP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Memoria Dati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230619" y="1652514"/>
            <a:ext cx="2513330" cy="1598930"/>
          </a:xfrm>
          <a:custGeom>
            <a:avLst/>
            <a:gdLst/>
            <a:ahLst/>
            <a:cxnLst/>
            <a:rect l="l" t="t" r="r" b="b"/>
            <a:pathLst>
              <a:path w="2513329" h="1598929">
                <a:moveTo>
                  <a:pt x="0" y="1598675"/>
                </a:moveTo>
                <a:lnTo>
                  <a:pt x="2513075" y="1598675"/>
                </a:lnTo>
                <a:lnTo>
                  <a:pt x="2513075" y="0"/>
                </a:lnTo>
                <a:lnTo>
                  <a:pt x="0" y="0"/>
                </a:lnTo>
                <a:lnTo>
                  <a:pt x="0" y="1598675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6178803" y="1600697"/>
            <a:ext cx="2463165" cy="1548765"/>
          </a:xfrm>
          <a:prstGeom prst="rect">
            <a:avLst/>
          </a:prstGeom>
          <a:solidFill>
            <a:srgbClr val="FFCB00"/>
          </a:solidFill>
          <a:ln w="50291">
            <a:solidFill>
              <a:srgbClr val="CB37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869315" marR="466725" indent="-394970">
              <a:lnSpc>
                <a:spcPct val="100000"/>
              </a:lnSpc>
            </a:pPr>
            <a:r>
              <a:rPr dirty="0" sz="2800" spc="-20" b="1">
                <a:latin typeface="Arial"/>
                <a:cs typeface="Arial"/>
              </a:rPr>
              <a:t>Memoria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spc="-15" b="1">
                <a:latin typeface="Arial"/>
                <a:cs typeface="Arial"/>
              </a:rPr>
              <a:t>Dati</a:t>
            </a:r>
            <a:endParaRPr sz="2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28395" y="3251189"/>
            <a:ext cx="266700" cy="990600"/>
          </a:xfrm>
          <a:custGeom>
            <a:avLst/>
            <a:gdLst/>
            <a:ahLst/>
            <a:cxnLst/>
            <a:rect l="l" t="t" r="r" b="b"/>
            <a:pathLst>
              <a:path w="266700" h="990600">
                <a:moveTo>
                  <a:pt x="199643" y="495299"/>
                </a:moveTo>
                <a:lnTo>
                  <a:pt x="67055" y="495299"/>
                </a:lnTo>
                <a:lnTo>
                  <a:pt x="67055" y="990593"/>
                </a:lnTo>
                <a:lnTo>
                  <a:pt x="199643" y="990593"/>
                </a:lnTo>
                <a:lnTo>
                  <a:pt x="199643" y="495299"/>
                </a:lnTo>
                <a:close/>
              </a:path>
              <a:path w="266700" h="990600">
                <a:moveTo>
                  <a:pt x="132587" y="0"/>
                </a:moveTo>
                <a:lnTo>
                  <a:pt x="0" y="495299"/>
                </a:lnTo>
                <a:lnTo>
                  <a:pt x="266699" y="495299"/>
                </a:lnTo>
                <a:lnTo>
                  <a:pt x="13258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342895" y="3251189"/>
            <a:ext cx="228600" cy="990600"/>
          </a:xfrm>
          <a:custGeom>
            <a:avLst/>
            <a:gdLst/>
            <a:ahLst/>
            <a:cxnLst/>
            <a:rect l="l" t="t" r="r" b="b"/>
            <a:pathLst>
              <a:path w="228600" h="990600">
                <a:moveTo>
                  <a:pt x="228599" y="495299"/>
                </a:moveTo>
                <a:lnTo>
                  <a:pt x="0" y="495299"/>
                </a:lnTo>
                <a:lnTo>
                  <a:pt x="114299" y="990593"/>
                </a:lnTo>
                <a:lnTo>
                  <a:pt x="228599" y="495299"/>
                </a:lnTo>
                <a:close/>
              </a:path>
              <a:path w="228600" h="990600">
                <a:moveTo>
                  <a:pt x="170687" y="0"/>
                </a:moveTo>
                <a:lnTo>
                  <a:pt x="56387" y="0"/>
                </a:lnTo>
                <a:lnTo>
                  <a:pt x="56387" y="495299"/>
                </a:lnTo>
                <a:lnTo>
                  <a:pt x="170687" y="495299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6230619" y="4395707"/>
            <a:ext cx="2513330" cy="1598930"/>
          </a:xfrm>
          <a:custGeom>
            <a:avLst/>
            <a:gdLst/>
            <a:ahLst/>
            <a:cxnLst/>
            <a:rect l="l" t="t" r="r" b="b"/>
            <a:pathLst>
              <a:path w="2513329" h="1598929">
                <a:moveTo>
                  <a:pt x="0" y="1598675"/>
                </a:moveTo>
                <a:lnTo>
                  <a:pt x="2513075" y="1598675"/>
                </a:lnTo>
                <a:lnTo>
                  <a:pt x="2513075" y="0"/>
                </a:lnTo>
                <a:lnTo>
                  <a:pt x="0" y="0"/>
                </a:lnTo>
                <a:lnTo>
                  <a:pt x="0" y="1598675"/>
                </a:lnTo>
                <a:close/>
              </a:path>
            </a:pathLst>
          </a:custGeom>
          <a:solidFill>
            <a:srgbClr val="7F7F7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833623" y="3193277"/>
            <a:ext cx="3339465" cy="1155700"/>
          </a:xfrm>
          <a:custGeom>
            <a:avLst/>
            <a:gdLst/>
            <a:ahLst/>
            <a:cxnLst/>
            <a:rect l="l" t="t" r="r" b="b"/>
            <a:pathLst>
              <a:path w="3339465" h="1155700">
                <a:moveTo>
                  <a:pt x="3339083" y="0"/>
                </a:moveTo>
                <a:lnTo>
                  <a:pt x="1630679" y="382523"/>
                </a:lnTo>
                <a:lnTo>
                  <a:pt x="1656587" y="460247"/>
                </a:lnTo>
                <a:lnTo>
                  <a:pt x="0" y="998213"/>
                </a:lnTo>
                <a:lnTo>
                  <a:pt x="50291" y="1155185"/>
                </a:lnTo>
                <a:lnTo>
                  <a:pt x="1706879" y="617219"/>
                </a:lnTo>
                <a:lnTo>
                  <a:pt x="1915561" y="617219"/>
                </a:lnTo>
                <a:lnTo>
                  <a:pt x="3339083" y="0"/>
                </a:lnTo>
                <a:close/>
              </a:path>
              <a:path w="3339465" h="1155700">
                <a:moveTo>
                  <a:pt x="1915561" y="617219"/>
                </a:moveTo>
                <a:lnTo>
                  <a:pt x="1706879" y="617219"/>
                </a:lnTo>
                <a:lnTo>
                  <a:pt x="1732787" y="696467"/>
                </a:lnTo>
                <a:lnTo>
                  <a:pt x="1915561" y="61721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409695" y="2184389"/>
            <a:ext cx="2133600" cy="152400"/>
          </a:xfrm>
          <a:custGeom>
            <a:avLst/>
            <a:gdLst/>
            <a:ahLst/>
            <a:cxnLst/>
            <a:rect l="l" t="t" r="r" b="b"/>
            <a:pathLst>
              <a:path w="2133600" h="152400">
                <a:moveTo>
                  <a:pt x="0" y="152399"/>
                </a:moveTo>
                <a:lnTo>
                  <a:pt x="2133599" y="152399"/>
                </a:lnTo>
                <a:lnTo>
                  <a:pt x="2133599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800095" y="2108189"/>
            <a:ext cx="609600" cy="304800"/>
          </a:xfrm>
          <a:custGeom>
            <a:avLst/>
            <a:gdLst/>
            <a:ahLst/>
            <a:cxnLst/>
            <a:rect l="l" t="t" r="r" b="b"/>
            <a:pathLst>
              <a:path w="609600" h="304800">
                <a:moveTo>
                  <a:pt x="609599" y="0"/>
                </a:moveTo>
                <a:lnTo>
                  <a:pt x="0" y="152399"/>
                </a:lnTo>
                <a:lnTo>
                  <a:pt x="609599" y="304799"/>
                </a:lnTo>
                <a:lnTo>
                  <a:pt x="6095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543295" y="2108189"/>
            <a:ext cx="609600" cy="304800"/>
          </a:xfrm>
          <a:custGeom>
            <a:avLst/>
            <a:gdLst/>
            <a:ahLst/>
            <a:cxnLst/>
            <a:rect l="l" t="t" r="r" b="b"/>
            <a:pathLst>
              <a:path w="609600" h="304800">
                <a:moveTo>
                  <a:pt x="0" y="0"/>
                </a:moveTo>
                <a:lnTo>
                  <a:pt x="0" y="304799"/>
                </a:lnTo>
                <a:lnTo>
                  <a:pt x="609599" y="152399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3333495" y="4698983"/>
            <a:ext cx="2819400" cy="152400"/>
          </a:xfrm>
          <a:custGeom>
            <a:avLst/>
            <a:gdLst/>
            <a:ahLst/>
            <a:cxnLst/>
            <a:rect l="l" t="t" r="r" b="b"/>
            <a:pathLst>
              <a:path w="2819400" h="152400">
                <a:moveTo>
                  <a:pt x="0" y="152399"/>
                </a:moveTo>
                <a:lnTo>
                  <a:pt x="2819399" y="152399"/>
                </a:lnTo>
                <a:lnTo>
                  <a:pt x="2819399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800095" y="4622783"/>
            <a:ext cx="609600" cy="304800"/>
          </a:xfrm>
          <a:custGeom>
            <a:avLst/>
            <a:gdLst/>
            <a:ahLst/>
            <a:cxnLst/>
            <a:rect l="l" t="t" r="r" b="b"/>
            <a:pathLst>
              <a:path w="609600" h="304800">
                <a:moveTo>
                  <a:pt x="609599" y="0"/>
                </a:moveTo>
                <a:lnTo>
                  <a:pt x="0" y="152399"/>
                </a:lnTo>
                <a:lnTo>
                  <a:pt x="609599" y="304799"/>
                </a:lnTo>
                <a:lnTo>
                  <a:pt x="60959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952495" y="5613383"/>
            <a:ext cx="2819400" cy="152400"/>
          </a:xfrm>
          <a:custGeom>
            <a:avLst/>
            <a:gdLst/>
            <a:ahLst/>
            <a:cxnLst/>
            <a:rect l="l" t="t" r="r" b="b"/>
            <a:pathLst>
              <a:path w="2819400" h="152400">
                <a:moveTo>
                  <a:pt x="0" y="152399"/>
                </a:moveTo>
                <a:lnTo>
                  <a:pt x="2819399" y="152399"/>
                </a:lnTo>
                <a:lnTo>
                  <a:pt x="2819399" y="0"/>
                </a:lnTo>
                <a:lnTo>
                  <a:pt x="0" y="0"/>
                </a:lnTo>
                <a:lnTo>
                  <a:pt x="0" y="1523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543295" y="5537183"/>
            <a:ext cx="609600" cy="304800"/>
          </a:xfrm>
          <a:custGeom>
            <a:avLst/>
            <a:gdLst/>
            <a:ahLst/>
            <a:cxnLst/>
            <a:rect l="l" t="t" r="r" b="b"/>
            <a:pathLst>
              <a:path w="609600" h="304800">
                <a:moveTo>
                  <a:pt x="0" y="0"/>
                </a:moveTo>
                <a:lnTo>
                  <a:pt x="0" y="304799"/>
                </a:lnTo>
                <a:lnTo>
                  <a:pt x="609599" y="152399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821437" y="3324854"/>
            <a:ext cx="1501140" cy="7956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838200">
              <a:lnSpc>
                <a:spcPct val="149300"/>
              </a:lnSpc>
            </a:pP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Stato</a:t>
            </a:r>
            <a:r>
              <a:rPr dirty="0" sz="20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Istru</a:t>
            </a:r>
            <a:r>
              <a:rPr dirty="0" sz="2000" spc="5" b="1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dirty="0" sz="2000" spc="-5" b="1">
                <a:solidFill>
                  <a:srgbClr val="FFFF00"/>
                </a:solidFill>
                <a:latin typeface="Arial"/>
                <a:cs typeface="Arial"/>
              </a:rPr>
              <a:t>io</a:t>
            </a:r>
            <a:r>
              <a:rPr dirty="0" sz="2000" spc="-15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endParaRPr sz="2400">
              <a:latin typeface="Arial"/>
              <a:cs typeface="Arial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31" name="object 3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  <p:sp>
        <p:nvSpPr>
          <p:cNvPr id="24" name="object 24"/>
          <p:cNvSpPr txBox="1"/>
          <p:nvPr/>
        </p:nvSpPr>
        <p:spPr>
          <a:xfrm>
            <a:off x="4159000" y="1757440"/>
            <a:ext cx="69786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Dati</a:t>
            </a:r>
            <a:endParaRPr sz="28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230619" y="4395707"/>
            <a:ext cx="2513330" cy="15989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464820" marR="457834" indent="59055">
              <a:lnSpc>
                <a:spcPct val="100000"/>
              </a:lnSpc>
            </a:pPr>
            <a:r>
              <a:rPr dirty="0" sz="2800" spc="-15" b="1">
                <a:solidFill>
                  <a:srgbClr val="7F7F7F"/>
                </a:solidFill>
                <a:latin typeface="Arial"/>
                <a:cs typeface="Arial"/>
              </a:rPr>
              <a:t>Memoria Istruzioni</a:t>
            </a:r>
            <a:endParaRPr sz="2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178803" y="4343891"/>
            <a:ext cx="2463165" cy="1548765"/>
          </a:xfrm>
          <a:prstGeom prst="rect">
            <a:avLst/>
          </a:prstGeom>
          <a:solidFill>
            <a:srgbClr val="FFCB00"/>
          </a:solidFill>
          <a:ln w="50291">
            <a:solidFill>
              <a:srgbClr val="CB37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415290" marR="406400" indent="59055">
              <a:lnSpc>
                <a:spcPct val="100000"/>
              </a:lnSpc>
            </a:pPr>
            <a:r>
              <a:rPr dirty="0" sz="2800" spc="-20" b="1">
                <a:latin typeface="Arial"/>
                <a:cs typeface="Arial"/>
              </a:rPr>
              <a:t>Memoria</a:t>
            </a:r>
            <a:r>
              <a:rPr dirty="0" sz="2800" spc="-10" b="1">
                <a:latin typeface="Arial"/>
                <a:cs typeface="Arial"/>
              </a:rPr>
              <a:t> </a:t>
            </a:r>
            <a:r>
              <a:rPr dirty="0" sz="2800" spc="-15" b="1">
                <a:latin typeface="Arial"/>
                <a:cs typeface="Arial"/>
              </a:rPr>
              <a:t>Istruzioni</a:t>
            </a:r>
            <a:endParaRPr sz="2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 rot="20460000">
            <a:off x="3679597" y="3081950"/>
            <a:ext cx="1389685" cy="4222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3325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z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endParaRPr sz="2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640839" y="4333002"/>
            <a:ext cx="160845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Istruzioni</a:t>
            </a:r>
            <a:endParaRPr sz="2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869452" y="5095003"/>
            <a:ext cx="1350645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Indirizzi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757170">
              <a:lnSpc>
                <a:spcPct val="100000"/>
              </a:lnSpc>
            </a:pPr>
            <a:r>
              <a:rPr dirty="0" spc="-5"/>
              <a:t>Descrizione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20"/>
              <a:t>Memoria</a:t>
            </a:r>
            <a:r>
              <a:rPr dirty="0" sz="2800"/>
              <a:t> </a:t>
            </a:r>
            <a:r>
              <a:rPr dirty="0" sz="2800" spc="-15"/>
              <a:t>dati</a:t>
            </a:r>
            <a:endParaRPr sz="28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2460"/>
              <a:t>A</a:t>
            </a:r>
            <a:r>
              <a:rPr dirty="0" sz="2400" spc="-100">
                <a:solidFill>
                  <a:srgbClr val="000000"/>
                </a:solidFill>
              </a:rPr>
              <a:t>A</a:t>
            </a:r>
            <a:r>
              <a:rPr dirty="0" baseline="2314" sz="3600" spc="-1860"/>
              <a:t>c</a:t>
            </a:r>
            <a:r>
              <a:rPr dirty="0" sz="2400" spc="-100">
                <a:solidFill>
                  <a:srgbClr val="000000"/>
                </a:solidFill>
              </a:rPr>
              <a:t>c</a:t>
            </a:r>
            <a:r>
              <a:rPr dirty="0" baseline="2314" sz="3600" spc="-1860"/>
              <a:t>c</a:t>
            </a:r>
            <a:r>
              <a:rPr dirty="0" sz="2400" spc="-100">
                <a:solidFill>
                  <a:srgbClr val="000000"/>
                </a:solidFill>
              </a:rPr>
              <a:t>c</a:t>
            </a:r>
            <a:r>
              <a:rPr dirty="0" baseline="2314" sz="3600" spc="-1860"/>
              <a:t>e</a:t>
            </a:r>
            <a:r>
              <a:rPr dirty="0" sz="2400" spc="-90">
                <a:solidFill>
                  <a:srgbClr val="000000"/>
                </a:solidFill>
              </a:rPr>
              <a:t>e</a:t>
            </a:r>
            <a:r>
              <a:rPr dirty="0" baseline="2314" sz="3600" spc="-1875"/>
              <a:t>s</a:t>
            </a:r>
            <a:r>
              <a:rPr dirty="0" sz="2400" spc="-90">
                <a:solidFill>
                  <a:srgbClr val="000000"/>
                </a:solidFill>
              </a:rPr>
              <a:t>s</a:t>
            </a:r>
            <a:r>
              <a:rPr dirty="0" baseline="2314" sz="3600" spc="-1875"/>
              <a:t>s</a:t>
            </a:r>
            <a:r>
              <a:rPr dirty="0" sz="2400" spc="-90">
                <a:solidFill>
                  <a:srgbClr val="000000"/>
                </a:solidFill>
              </a:rPr>
              <a:t>s</a:t>
            </a:r>
            <a:r>
              <a:rPr dirty="0" baseline="2314" sz="3600" spc="-2070"/>
              <a:t>o</a:t>
            </a:r>
            <a:r>
              <a:rPr dirty="0" sz="2400">
                <a:solidFill>
                  <a:srgbClr val="000000"/>
                </a:solidFill>
              </a:rPr>
              <a:t>o</a:t>
            </a:r>
            <a:r>
              <a:rPr dirty="0" sz="2400" spc="-90">
                <a:solidFill>
                  <a:srgbClr val="000000"/>
                </a:solidFill>
              </a:rPr>
              <a:t> </a:t>
            </a:r>
            <a:r>
              <a:rPr dirty="0" baseline="2314" sz="3600" spc="-2070"/>
              <a:t>d</a:t>
            </a:r>
            <a:r>
              <a:rPr dirty="0" sz="2400" spc="-90">
                <a:solidFill>
                  <a:srgbClr val="000000"/>
                </a:solidFill>
              </a:rPr>
              <a:t>d</a:t>
            </a:r>
            <a:r>
              <a:rPr dirty="0" baseline="2314" sz="3600" spc="-869"/>
              <a:t>i</a:t>
            </a:r>
            <a:r>
              <a:rPr dirty="0" sz="2400" spc="-95">
                <a:solidFill>
                  <a:srgbClr val="000000"/>
                </a:solidFill>
              </a:rPr>
              <a:t>i</a:t>
            </a:r>
            <a:r>
              <a:rPr dirty="0" baseline="2314" sz="3600" spc="-1267"/>
              <a:t>r</a:t>
            </a:r>
            <a:r>
              <a:rPr dirty="0" sz="2400" spc="-95">
                <a:solidFill>
                  <a:srgbClr val="000000"/>
                </a:solidFill>
              </a:rPr>
              <a:t>r</a:t>
            </a:r>
            <a:r>
              <a:rPr dirty="0" baseline="2314" sz="3600" spc="-1867"/>
              <a:t>e</a:t>
            </a:r>
            <a:r>
              <a:rPr dirty="0" sz="2400" spc="-95">
                <a:solidFill>
                  <a:srgbClr val="000000"/>
                </a:solidFill>
              </a:rPr>
              <a:t>e</a:t>
            </a:r>
            <a:r>
              <a:rPr dirty="0" baseline="2314" sz="3600" spc="-1064"/>
              <a:t>t</a:t>
            </a:r>
            <a:r>
              <a:rPr dirty="0" sz="2400" spc="-95">
                <a:solidFill>
                  <a:srgbClr val="000000"/>
                </a:solidFill>
              </a:rPr>
              <a:t>t</a:t>
            </a:r>
            <a:r>
              <a:rPr dirty="0" baseline="2314" sz="3600" spc="-1064"/>
              <a:t>t</a:t>
            </a:r>
            <a:r>
              <a:rPr dirty="0" sz="2400" spc="-95">
                <a:solidFill>
                  <a:srgbClr val="000000"/>
                </a:solidFill>
              </a:rPr>
              <a:t>t</a:t>
            </a:r>
            <a:r>
              <a:rPr dirty="0" baseline="2314" sz="3600" spc="-2062"/>
              <a:t>o</a:t>
            </a:r>
            <a:r>
              <a:rPr dirty="0" sz="2400">
                <a:solidFill>
                  <a:srgbClr val="000000"/>
                </a:solidFill>
              </a:rPr>
              <a:t>o</a:t>
            </a:r>
            <a:r>
              <a:rPr dirty="0" sz="2400" spc="-95">
                <a:solidFill>
                  <a:srgbClr val="000000"/>
                </a:solidFill>
              </a:rPr>
              <a:t> </a:t>
            </a:r>
            <a:r>
              <a:rPr dirty="0" baseline="2314" sz="3600" spc="-1867"/>
              <a:t>a</a:t>
            </a:r>
            <a:r>
              <a:rPr dirty="0" sz="2400" spc="-95">
                <a:solidFill>
                  <a:srgbClr val="000000"/>
                </a:solidFill>
              </a:rPr>
              <a:t>a</a:t>
            </a:r>
            <a:r>
              <a:rPr dirty="0" baseline="2314" sz="3600" spc="-862"/>
              <a:t>l</a:t>
            </a:r>
            <a:r>
              <a:rPr dirty="0" sz="2400" spc="-95">
                <a:solidFill>
                  <a:srgbClr val="000000"/>
                </a:solidFill>
              </a:rPr>
              <a:t>l</a:t>
            </a:r>
            <a:r>
              <a:rPr dirty="0" baseline="2314" sz="3600" spc="-862"/>
              <a:t>l</a:t>
            </a:r>
            <a:r>
              <a:rPr dirty="0" sz="2400" spc="-95">
                <a:solidFill>
                  <a:srgbClr val="000000"/>
                </a:solidFill>
              </a:rPr>
              <a:t>l</a:t>
            </a:r>
            <a:r>
              <a:rPr dirty="0" baseline="2314" sz="3600" spc="-1867"/>
              <a:t>a</a:t>
            </a:r>
            <a:r>
              <a:rPr dirty="0" sz="2400">
                <a:solidFill>
                  <a:srgbClr val="000000"/>
                </a:solidFill>
              </a:rPr>
              <a:t>a</a:t>
            </a:r>
            <a:r>
              <a:rPr dirty="0" sz="2400" spc="-95">
                <a:solidFill>
                  <a:srgbClr val="000000"/>
                </a:solidFill>
              </a:rPr>
              <a:t> </a:t>
            </a:r>
            <a:r>
              <a:rPr dirty="0" baseline="2314" sz="3600" spc="-2460"/>
              <a:t>A</a:t>
            </a:r>
            <a:r>
              <a:rPr dirty="0" sz="2400" spc="-100">
                <a:solidFill>
                  <a:srgbClr val="000000"/>
                </a:solidFill>
              </a:rPr>
              <a:t>A</a:t>
            </a:r>
            <a:r>
              <a:rPr dirty="0" baseline="2314" sz="3600" spc="-2062"/>
              <a:t>L</a:t>
            </a:r>
            <a:r>
              <a:rPr dirty="0" sz="2400" spc="-100">
                <a:solidFill>
                  <a:srgbClr val="000000"/>
                </a:solidFill>
              </a:rPr>
              <a:t>L</a:t>
            </a:r>
            <a:r>
              <a:rPr dirty="0" baseline="2314" sz="3600" spc="-2460"/>
              <a:t>U</a:t>
            </a:r>
            <a:r>
              <a:rPr dirty="0" sz="2400" spc="-5">
                <a:solidFill>
                  <a:srgbClr val="000000"/>
                </a:solidFill>
              </a:rPr>
              <a:t>U</a:t>
            </a:r>
            <a:endParaRPr sz="24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Realizzazion</a:t>
            </a:r>
            <a:r>
              <a:rPr dirty="0" baseline="2314" sz="3600"/>
              <a:t>e</a:t>
            </a:r>
            <a:r>
              <a:rPr dirty="0" baseline="2314" sz="3600" spc="7"/>
              <a:t> </a:t>
            </a:r>
            <a:r>
              <a:rPr dirty="0" baseline="2314" sz="3600" spc="-7"/>
              <a:t>co</a:t>
            </a:r>
            <a:r>
              <a:rPr dirty="0" baseline="2314" sz="3600"/>
              <a:t>n</a:t>
            </a:r>
            <a:r>
              <a:rPr dirty="0" baseline="2314" sz="3600" spc="7"/>
              <a:t> </a:t>
            </a:r>
            <a:r>
              <a:rPr dirty="0" baseline="2314" sz="3600" spc="-7"/>
              <a:t>memori</a:t>
            </a:r>
            <a:r>
              <a:rPr dirty="0" baseline="2314" sz="3600"/>
              <a:t>a</a:t>
            </a:r>
            <a:r>
              <a:rPr dirty="0" baseline="2314" sz="3600" spc="7"/>
              <a:t> </a:t>
            </a:r>
            <a:r>
              <a:rPr dirty="0" baseline="2314" sz="3600" spc="-7"/>
              <a:t>RAM</a:t>
            </a:r>
            <a:endParaRPr baseline="2314" sz="3600">
              <a:latin typeface="Courier New"/>
              <a:cs typeface="Courier New"/>
            </a:endParaRPr>
          </a:p>
          <a:p>
            <a:pPr marL="12700">
              <a:lnSpc>
                <a:spcPct val="100000"/>
              </a:lnSpc>
              <a:spcBef>
                <a:spcPts val="585"/>
              </a:spcBef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20"/>
              <a:t>Memoria</a:t>
            </a:r>
            <a:r>
              <a:rPr dirty="0" sz="2800"/>
              <a:t> </a:t>
            </a:r>
            <a:r>
              <a:rPr dirty="0" sz="2800" spc="-15"/>
              <a:t>istruzioni</a:t>
            </a:r>
            <a:endParaRPr sz="28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6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I</a:t>
            </a:r>
            <a:r>
              <a:rPr dirty="0" baseline="2314" sz="3600"/>
              <a:t>l</a:t>
            </a:r>
            <a:r>
              <a:rPr dirty="0" baseline="2314" sz="3600" spc="7"/>
              <a:t> </a:t>
            </a:r>
            <a:r>
              <a:rPr dirty="0" baseline="2314" sz="3600" spc="-7"/>
              <a:t>contenut</a:t>
            </a:r>
            <a:r>
              <a:rPr dirty="0" baseline="2314" sz="3600"/>
              <a:t>o</a:t>
            </a:r>
            <a:r>
              <a:rPr dirty="0" baseline="2314" sz="3600" spc="7"/>
              <a:t> </a:t>
            </a:r>
            <a:r>
              <a:rPr dirty="0" baseline="2314" sz="3600" spc="-7"/>
              <a:t>riman</a:t>
            </a:r>
            <a:r>
              <a:rPr dirty="0" baseline="2314" sz="3600"/>
              <a:t>e</a:t>
            </a:r>
            <a:r>
              <a:rPr dirty="0" baseline="2314" sz="3600" spc="7"/>
              <a:t> </a:t>
            </a:r>
            <a:r>
              <a:rPr dirty="0" baseline="2314" sz="3600" spc="-7"/>
              <a:t>invariato</a:t>
            </a:r>
            <a:endParaRPr baseline="2314" sz="36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Pu</a:t>
            </a:r>
            <a:r>
              <a:rPr dirty="0" baseline="2314" sz="3600"/>
              <a:t>ò</a:t>
            </a:r>
            <a:r>
              <a:rPr dirty="0" baseline="2314" sz="3600"/>
              <a:t> </a:t>
            </a:r>
            <a:r>
              <a:rPr dirty="0" baseline="2314" sz="3600" spc="-7"/>
              <a:t>esse</a:t>
            </a:r>
            <a:r>
              <a:rPr dirty="0" baseline="2314" sz="3600" spc="15"/>
              <a:t>r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7"/>
              <a:t>realizzat</a:t>
            </a:r>
            <a:r>
              <a:rPr dirty="0" baseline="2314" sz="3600"/>
              <a:t>a</a:t>
            </a:r>
            <a:r>
              <a:rPr dirty="0" baseline="2314" sz="3600"/>
              <a:t> </a:t>
            </a:r>
            <a:r>
              <a:rPr dirty="0" baseline="2314" sz="3600" spc="-7"/>
              <a:t>co</a:t>
            </a:r>
            <a:r>
              <a:rPr dirty="0" baseline="2314" sz="3600"/>
              <a:t>n</a:t>
            </a:r>
            <a:r>
              <a:rPr dirty="0" baseline="2314" sz="3600"/>
              <a:t> </a:t>
            </a:r>
            <a:r>
              <a:rPr dirty="0" baseline="2314" sz="3600" spc="-7"/>
              <a:t>memori</a:t>
            </a:r>
            <a:r>
              <a:rPr dirty="0" baseline="2314" sz="3600"/>
              <a:t>a</a:t>
            </a:r>
            <a:r>
              <a:rPr dirty="0" baseline="2314" sz="3600"/>
              <a:t> </a:t>
            </a:r>
            <a:r>
              <a:rPr dirty="0" baseline="2314" sz="3600" spc="-7"/>
              <a:t>no</a:t>
            </a:r>
            <a:r>
              <a:rPr dirty="0" baseline="2314" sz="3600"/>
              <a:t>n</a:t>
            </a:r>
            <a:r>
              <a:rPr dirty="0" baseline="2314" sz="3600"/>
              <a:t> </a:t>
            </a:r>
            <a:r>
              <a:rPr dirty="0" baseline="2314" sz="3600" spc="-7"/>
              <a:t>volatile</a:t>
            </a:r>
            <a:endParaRPr baseline="2314" sz="3600">
              <a:latin typeface="Courier New"/>
              <a:cs typeface="Courier New"/>
            </a:endParaRPr>
          </a:p>
          <a:p>
            <a:pPr marL="927100">
              <a:lnSpc>
                <a:spcPct val="100000"/>
              </a:lnSpc>
              <a:spcBef>
                <a:spcPts val="385"/>
              </a:spcBef>
            </a:pPr>
            <a:r>
              <a:rPr dirty="0" sz="2000" spc="580" b="0">
                <a:latin typeface="Courier New"/>
                <a:cs typeface="Courier New"/>
              </a:rPr>
              <a:t> </a:t>
            </a:r>
            <a:r>
              <a:rPr dirty="0" sz="2000" b="0">
                <a:latin typeface="Arial"/>
                <a:cs typeface="Arial"/>
              </a:rPr>
              <a:t>La</a:t>
            </a:r>
            <a:r>
              <a:rPr dirty="0" sz="2000" spc="-5" b="0">
                <a:latin typeface="Arial"/>
                <a:cs typeface="Arial"/>
              </a:rPr>
              <a:t> </a:t>
            </a:r>
            <a:r>
              <a:rPr dirty="0" sz="2000" b="0">
                <a:latin typeface="Arial"/>
                <a:cs typeface="Arial"/>
              </a:rPr>
              <a:t>p</a:t>
            </a:r>
            <a:r>
              <a:rPr dirty="0" sz="2000" spc="-15" b="0">
                <a:latin typeface="Arial"/>
                <a:cs typeface="Arial"/>
              </a:rPr>
              <a:t>a</a:t>
            </a:r>
            <a:r>
              <a:rPr dirty="0" sz="2000" b="0">
                <a:latin typeface="Arial"/>
                <a:cs typeface="Arial"/>
              </a:rPr>
              <a:t>r</a:t>
            </a:r>
            <a:r>
              <a:rPr dirty="0" sz="2000" spc="-20" b="0">
                <a:latin typeface="Arial"/>
                <a:cs typeface="Arial"/>
              </a:rPr>
              <a:t>t</a:t>
            </a:r>
            <a:r>
              <a:rPr dirty="0" sz="2000" b="0">
                <a:latin typeface="Arial"/>
                <a:cs typeface="Arial"/>
              </a:rPr>
              <a:t>e</a:t>
            </a:r>
            <a:r>
              <a:rPr dirty="0" sz="2000" spc="-5" b="0">
                <a:latin typeface="Arial"/>
                <a:cs typeface="Arial"/>
              </a:rPr>
              <a:t> </a:t>
            </a:r>
            <a:r>
              <a:rPr dirty="0" sz="2000" b="0">
                <a:latin typeface="Arial"/>
                <a:cs typeface="Arial"/>
              </a:rPr>
              <a:t>di</a:t>
            </a:r>
            <a:r>
              <a:rPr dirty="0" sz="2000" spc="-5" b="0">
                <a:latin typeface="Arial"/>
                <a:cs typeface="Arial"/>
              </a:rPr>
              <a:t> </a:t>
            </a:r>
            <a:r>
              <a:rPr dirty="0" sz="2000" spc="-15" b="0">
                <a:latin typeface="Arial"/>
                <a:cs typeface="Arial"/>
              </a:rPr>
              <a:t>p</a:t>
            </a:r>
            <a:r>
              <a:rPr dirty="0" sz="2000" spc="-10" b="0">
                <a:latin typeface="Arial"/>
                <a:cs typeface="Arial"/>
              </a:rPr>
              <a:t>r</a:t>
            </a:r>
            <a:r>
              <a:rPr dirty="0" sz="2000" b="0">
                <a:latin typeface="Arial"/>
                <a:cs typeface="Arial"/>
              </a:rPr>
              <a:t>ogra</a:t>
            </a:r>
            <a:r>
              <a:rPr dirty="0" sz="2000" spc="-15" b="0">
                <a:latin typeface="Arial"/>
                <a:cs typeface="Arial"/>
              </a:rPr>
              <a:t>m</a:t>
            </a:r>
            <a:r>
              <a:rPr dirty="0" sz="2000" b="0">
                <a:latin typeface="Arial"/>
                <a:cs typeface="Arial"/>
              </a:rPr>
              <a:t>ma</a:t>
            </a:r>
            <a:r>
              <a:rPr dirty="0" sz="2000" spc="-20" b="0">
                <a:latin typeface="Arial"/>
                <a:cs typeface="Arial"/>
              </a:rPr>
              <a:t> </a:t>
            </a:r>
            <a:r>
              <a:rPr dirty="0" sz="2000" b="0">
                <a:latin typeface="Arial"/>
                <a:cs typeface="Arial"/>
              </a:rPr>
              <a:t>co</a:t>
            </a:r>
            <a:r>
              <a:rPr dirty="0" sz="2000" spc="-15" b="0">
                <a:latin typeface="Arial"/>
                <a:cs typeface="Arial"/>
              </a:rPr>
              <a:t>n</a:t>
            </a:r>
            <a:r>
              <a:rPr dirty="0" sz="2000" spc="-5" b="0">
                <a:latin typeface="Arial"/>
                <a:cs typeface="Arial"/>
              </a:rPr>
              <a:t>t</a:t>
            </a:r>
            <a:r>
              <a:rPr dirty="0" sz="2000" b="0">
                <a:latin typeface="Arial"/>
                <a:cs typeface="Arial"/>
              </a:rPr>
              <a:t>enu</a:t>
            </a:r>
            <a:r>
              <a:rPr dirty="0" sz="2000" spc="-20" b="0">
                <a:latin typeface="Arial"/>
                <a:cs typeface="Arial"/>
              </a:rPr>
              <a:t>t</a:t>
            </a:r>
            <a:r>
              <a:rPr dirty="0" sz="2000" b="0">
                <a:latin typeface="Arial"/>
                <a:cs typeface="Arial"/>
              </a:rPr>
              <a:t>a</a:t>
            </a:r>
            <a:r>
              <a:rPr dirty="0" sz="2000" spc="-5" b="0">
                <a:latin typeface="Arial"/>
                <a:cs typeface="Arial"/>
              </a:rPr>
              <a:t> </a:t>
            </a:r>
            <a:r>
              <a:rPr dirty="0" sz="2000" b="0">
                <a:latin typeface="Arial"/>
                <a:cs typeface="Arial"/>
              </a:rPr>
              <a:t>in</a:t>
            </a:r>
            <a:r>
              <a:rPr dirty="0" sz="2000" spc="-5" b="0">
                <a:latin typeface="Arial"/>
                <a:cs typeface="Arial"/>
              </a:rPr>
              <a:t> </a:t>
            </a:r>
            <a:r>
              <a:rPr dirty="0" sz="2000" b="0">
                <a:latin typeface="Arial"/>
                <a:cs typeface="Arial"/>
              </a:rPr>
              <a:t>R</a:t>
            </a:r>
            <a:r>
              <a:rPr dirty="0" sz="2000" spc="-15" b="0">
                <a:latin typeface="Arial"/>
                <a:cs typeface="Arial"/>
              </a:rPr>
              <a:t>O</a:t>
            </a:r>
            <a:r>
              <a:rPr dirty="0" sz="2000" b="0">
                <a:latin typeface="Arial"/>
                <a:cs typeface="Arial"/>
              </a:rPr>
              <a:t>M</a:t>
            </a:r>
            <a:r>
              <a:rPr dirty="0" sz="2000" spc="-5" b="0">
                <a:latin typeface="Arial"/>
                <a:cs typeface="Arial"/>
              </a:rPr>
              <a:t> </a:t>
            </a:r>
            <a:r>
              <a:rPr dirty="0" sz="2000" b="0">
                <a:latin typeface="Arial"/>
                <a:cs typeface="Arial"/>
              </a:rPr>
              <a:t>si</a:t>
            </a:r>
            <a:r>
              <a:rPr dirty="0" sz="2000" spc="-5" b="0">
                <a:latin typeface="Arial"/>
                <a:cs typeface="Arial"/>
              </a:rPr>
              <a:t> </a:t>
            </a:r>
            <a:r>
              <a:rPr dirty="0" sz="2000" spc="-15" b="0">
                <a:latin typeface="Arial"/>
                <a:cs typeface="Arial"/>
              </a:rPr>
              <a:t>d</a:t>
            </a:r>
            <a:r>
              <a:rPr dirty="0" sz="2000" b="0">
                <a:latin typeface="Arial"/>
                <a:cs typeface="Arial"/>
              </a:rPr>
              <a:t>efinisce</a:t>
            </a:r>
            <a:r>
              <a:rPr dirty="0" sz="2000" spc="-15" b="0">
                <a:latin typeface="Arial"/>
                <a:cs typeface="Arial"/>
              </a:rPr>
              <a:t> </a:t>
            </a:r>
            <a:r>
              <a:rPr dirty="0" sz="2000" b="0">
                <a:latin typeface="Arial"/>
                <a:cs typeface="Arial"/>
              </a:rPr>
              <a:t>“firmw</a:t>
            </a:r>
            <a:r>
              <a:rPr dirty="0" sz="2000" spc="-15" b="0">
                <a:latin typeface="Arial"/>
                <a:cs typeface="Arial"/>
              </a:rPr>
              <a:t>a</a:t>
            </a:r>
            <a:r>
              <a:rPr dirty="0" sz="2000" b="0">
                <a:latin typeface="Arial"/>
                <a:cs typeface="Arial"/>
              </a:rPr>
              <a:t>r</a:t>
            </a:r>
            <a:r>
              <a:rPr dirty="0" sz="2000" spc="-15" b="0">
                <a:latin typeface="Arial"/>
                <a:cs typeface="Arial"/>
              </a:rPr>
              <a:t>e</a:t>
            </a:r>
            <a:r>
              <a:rPr dirty="0" sz="2000" b="0">
                <a:latin typeface="Arial"/>
                <a:cs typeface="Arial"/>
              </a:rPr>
              <a:t>”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16835">
              <a:lnSpc>
                <a:spcPts val="4285"/>
              </a:lnSpc>
            </a:pPr>
            <a:r>
              <a:rPr dirty="0" spc="-5"/>
              <a:t>Osservazioni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20"/>
              <a:t>Non</a:t>
            </a:r>
            <a:r>
              <a:rPr dirty="0" sz="2800"/>
              <a:t> </a:t>
            </a:r>
            <a:r>
              <a:rPr dirty="0" sz="2800" spc="-15"/>
              <a:t>presenta</a:t>
            </a:r>
            <a:r>
              <a:rPr dirty="0" sz="2800"/>
              <a:t> </a:t>
            </a:r>
            <a:r>
              <a:rPr dirty="0" sz="2800" spc="-15"/>
              <a:t>particolari</a:t>
            </a:r>
            <a:r>
              <a:rPr dirty="0" sz="2800"/>
              <a:t> </a:t>
            </a:r>
            <a:r>
              <a:rPr dirty="0" sz="2800" spc="-15"/>
              <a:t>“colli</a:t>
            </a:r>
            <a:r>
              <a:rPr dirty="0" sz="2800"/>
              <a:t> </a:t>
            </a:r>
            <a:r>
              <a:rPr dirty="0" sz="2800" spc="-15"/>
              <a:t>di</a:t>
            </a:r>
            <a:r>
              <a:rPr dirty="0" sz="2800"/>
              <a:t> </a:t>
            </a:r>
            <a:r>
              <a:rPr dirty="0" sz="2800" spc="-15"/>
              <a:t>bottiglia”</a:t>
            </a:r>
            <a:endParaRPr sz="28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Maggior</a:t>
            </a:r>
            <a:r>
              <a:rPr dirty="0" baseline="2314" sz="3600"/>
              <a:t>i</a:t>
            </a:r>
            <a:r>
              <a:rPr dirty="0" baseline="2314" sz="3600" spc="7"/>
              <a:t> </a:t>
            </a:r>
            <a:r>
              <a:rPr dirty="0" baseline="2314" sz="3600" spc="-7"/>
              <a:t>prestazioni</a:t>
            </a:r>
            <a:endParaRPr baseline="2314" sz="3600">
              <a:latin typeface="Courier New"/>
              <a:cs typeface="Courier New"/>
            </a:endParaRPr>
          </a:p>
          <a:p>
            <a:pPr marL="927100">
              <a:lnSpc>
                <a:spcPct val="100000"/>
              </a:lnSpc>
              <a:spcBef>
                <a:spcPts val="400"/>
              </a:spcBef>
            </a:pPr>
            <a:r>
              <a:rPr dirty="0" sz="2000" spc="380" b="0">
                <a:latin typeface="Courier New"/>
                <a:cs typeface="Courier New"/>
              </a:rPr>
              <a:t> </a:t>
            </a:r>
            <a:r>
              <a:rPr dirty="0" sz="2000" spc="-1000" b="0">
                <a:latin typeface="Courier New"/>
                <a:cs typeface="Courier New"/>
              </a:rPr>
              <a:t> </a:t>
            </a:r>
            <a:r>
              <a:rPr dirty="0" sz="2000" spc="-5" b="0">
                <a:latin typeface="Arial"/>
                <a:cs typeface="Arial"/>
              </a:rPr>
              <a:t>Num</a:t>
            </a:r>
            <a:r>
              <a:rPr dirty="0" sz="2000" spc="-15" b="0">
                <a:latin typeface="Arial"/>
                <a:cs typeface="Arial"/>
              </a:rPr>
              <a:t>e</a:t>
            </a:r>
            <a:r>
              <a:rPr dirty="0" sz="2000" spc="-5" b="0">
                <a:latin typeface="Arial"/>
                <a:cs typeface="Arial"/>
              </a:rPr>
              <a:t>r</a:t>
            </a:r>
            <a:r>
              <a:rPr dirty="0" sz="2000" b="0">
                <a:latin typeface="Arial"/>
                <a:cs typeface="Arial"/>
              </a:rPr>
              <a:t>o</a:t>
            </a:r>
            <a:r>
              <a:rPr dirty="0" sz="2000" spc="-20" b="0">
                <a:latin typeface="Arial"/>
                <a:cs typeface="Arial"/>
              </a:rPr>
              <a:t> </a:t>
            </a:r>
            <a:r>
              <a:rPr dirty="0" sz="2000" spc="-5" b="0">
                <a:latin typeface="Arial"/>
                <a:cs typeface="Arial"/>
              </a:rPr>
              <a:t>d</a:t>
            </a:r>
            <a:r>
              <a:rPr dirty="0" sz="2000" b="0">
                <a:latin typeface="Arial"/>
                <a:cs typeface="Arial"/>
              </a:rPr>
              <a:t>i</a:t>
            </a:r>
            <a:r>
              <a:rPr dirty="0" sz="2000" spc="-5" b="0">
                <a:latin typeface="Arial"/>
                <a:cs typeface="Arial"/>
              </a:rPr>
              <a:t> o</a:t>
            </a:r>
            <a:r>
              <a:rPr dirty="0" sz="2000" spc="-15" b="0">
                <a:latin typeface="Arial"/>
                <a:cs typeface="Arial"/>
              </a:rPr>
              <a:t>p</a:t>
            </a:r>
            <a:r>
              <a:rPr dirty="0" sz="2000" spc="-5" b="0">
                <a:latin typeface="Arial"/>
                <a:cs typeface="Arial"/>
              </a:rPr>
              <a:t>er</a:t>
            </a:r>
            <a:r>
              <a:rPr dirty="0" sz="2000" spc="-15" b="0">
                <a:latin typeface="Arial"/>
                <a:cs typeface="Arial"/>
              </a:rPr>
              <a:t>a</a:t>
            </a:r>
            <a:r>
              <a:rPr dirty="0" sz="2000" spc="5" b="0">
                <a:latin typeface="Arial"/>
                <a:cs typeface="Arial"/>
              </a:rPr>
              <a:t>z</a:t>
            </a:r>
            <a:r>
              <a:rPr dirty="0" sz="2000" spc="-5" b="0">
                <a:latin typeface="Arial"/>
                <a:cs typeface="Arial"/>
              </a:rPr>
              <a:t>ion</a:t>
            </a:r>
            <a:r>
              <a:rPr dirty="0" sz="2000" b="0">
                <a:latin typeface="Arial"/>
                <a:cs typeface="Arial"/>
              </a:rPr>
              <a:t>i</a:t>
            </a:r>
            <a:r>
              <a:rPr dirty="0" sz="2000" spc="-5" b="0">
                <a:latin typeface="Arial"/>
                <a:cs typeface="Arial"/>
              </a:rPr>
              <a:t> a</a:t>
            </a:r>
            <a:r>
              <a:rPr dirty="0" sz="2000" b="0">
                <a:latin typeface="Arial"/>
                <a:cs typeface="Arial"/>
              </a:rPr>
              <a:t>l</a:t>
            </a:r>
            <a:r>
              <a:rPr dirty="0" sz="2000" spc="-5" b="0">
                <a:latin typeface="Arial"/>
                <a:cs typeface="Arial"/>
              </a:rPr>
              <a:t> s</a:t>
            </a:r>
            <a:r>
              <a:rPr dirty="0" sz="2000" spc="-15" b="0">
                <a:latin typeface="Arial"/>
                <a:cs typeface="Arial"/>
              </a:rPr>
              <a:t>e</a:t>
            </a:r>
            <a:r>
              <a:rPr dirty="0" sz="2000" spc="-5" b="0">
                <a:latin typeface="Arial"/>
                <a:cs typeface="Arial"/>
              </a:rPr>
              <a:t>co</a:t>
            </a:r>
            <a:r>
              <a:rPr dirty="0" sz="2000" spc="-15" b="0">
                <a:latin typeface="Arial"/>
                <a:cs typeface="Arial"/>
              </a:rPr>
              <a:t>n</a:t>
            </a:r>
            <a:r>
              <a:rPr dirty="0" sz="2000" spc="-5" b="0">
                <a:latin typeface="Arial"/>
                <a:cs typeface="Arial"/>
              </a:rPr>
              <a:t>do</a:t>
            </a:r>
            <a:r>
              <a:rPr dirty="0" sz="2000" b="0">
                <a:latin typeface="Arial"/>
                <a:cs typeface="Arial"/>
              </a:rPr>
              <a:t>:</a:t>
            </a:r>
            <a:r>
              <a:rPr dirty="0" sz="2000" spc="-20" b="0">
                <a:latin typeface="Arial"/>
                <a:cs typeface="Arial"/>
              </a:rPr>
              <a:t> </a:t>
            </a:r>
            <a:r>
              <a:rPr dirty="0" sz="2000" spc="-5" b="0">
                <a:latin typeface="Arial"/>
                <a:cs typeface="Arial"/>
              </a:rPr>
              <a:t>MIPS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20"/>
              <a:t>Può</a:t>
            </a:r>
            <a:r>
              <a:rPr dirty="0" sz="2800"/>
              <a:t> </a:t>
            </a:r>
            <a:r>
              <a:rPr dirty="0" sz="2800" spc="-15"/>
              <a:t>essere</a:t>
            </a:r>
            <a:r>
              <a:rPr dirty="0" sz="2800"/>
              <a:t> </a:t>
            </a:r>
            <a:r>
              <a:rPr dirty="0" sz="2800" spc="-20"/>
              <a:t>ancora</a:t>
            </a:r>
            <a:r>
              <a:rPr dirty="0" sz="2800"/>
              <a:t> </a:t>
            </a:r>
            <a:r>
              <a:rPr dirty="0" sz="2800" spc="-15"/>
              <a:t>migliorata</a:t>
            </a:r>
            <a:endParaRPr sz="28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66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2257"/>
              <a:t>P</a:t>
            </a:r>
            <a:r>
              <a:rPr dirty="0" sz="2400" spc="-100">
                <a:solidFill>
                  <a:srgbClr val="000000"/>
                </a:solidFill>
              </a:rPr>
              <a:t>P</a:t>
            </a:r>
            <a:r>
              <a:rPr dirty="0" baseline="2314" sz="3600" spc="-2054"/>
              <a:t>o</a:t>
            </a:r>
            <a:r>
              <a:rPr dirty="0" sz="2400" spc="-100">
                <a:solidFill>
                  <a:srgbClr val="000000"/>
                </a:solidFill>
              </a:rPr>
              <a:t>o</a:t>
            </a:r>
            <a:r>
              <a:rPr dirty="0" baseline="2314" sz="3600" spc="-1860"/>
              <a:t>s</a:t>
            </a:r>
            <a:r>
              <a:rPr dirty="0" sz="2400" spc="-100">
                <a:solidFill>
                  <a:srgbClr val="000000"/>
                </a:solidFill>
              </a:rPr>
              <a:t>s</a:t>
            </a:r>
            <a:r>
              <a:rPr dirty="0" baseline="2314" sz="3600" spc="-1860"/>
              <a:t>s</a:t>
            </a:r>
            <a:r>
              <a:rPr dirty="0" sz="2400" spc="-100">
                <a:solidFill>
                  <a:srgbClr val="000000"/>
                </a:solidFill>
              </a:rPr>
              <a:t>s</a:t>
            </a:r>
            <a:r>
              <a:rPr dirty="0" baseline="2314" sz="3600" spc="-2054"/>
              <a:t>o</a:t>
            </a:r>
            <a:r>
              <a:rPr dirty="0" sz="2400" spc="-100">
                <a:solidFill>
                  <a:srgbClr val="000000"/>
                </a:solidFill>
              </a:rPr>
              <a:t>o</a:t>
            </a:r>
            <a:r>
              <a:rPr dirty="0" baseline="2314" sz="3600" spc="-2054"/>
              <a:t>n</a:t>
            </a:r>
            <a:r>
              <a:rPr dirty="0" sz="2400" spc="-105">
                <a:solidFill>
                  <a:srgbClr val="000000"/>
                </a:solidFill>
              </a:rPr>
              <a:t>n</a:t>
            </a:r>
            <a:r>
              <a:rPr dirty="0" baseline="2314" sz="3600" spc="-2054"/>
              <a:t>o</a:t>
            </a:r>
            <a:r>
              <a:rPr dirty="0" sz="2400">
                <a:solidFill>
                  <a:srgbClr val="000000"/>
                </a:solidFill>
              </a:rPr>
              <a:t>o</a:t>
            </a:r>
            <a:r>
              <a:rPr dirty="0" sz="2400" spc="-100">
                <a:solidFill>
                  <a:srgbClr val="000000"/>
                </a:solidFill>
              </a:rPr>
              <a:t> </a:t>
            </a:r>
            <a:r>
              <a:rPr dirty="0" baseline="2314" sz="3600" spc="-1852"/>
              <a:t>e</a:t>
            </a:r>
            <a:r>
              <a:rPr dirty="0" sz="2400" spc="-105">
                <a:solidFill>
                  <a:srgbClr val="000000"/>
                </a:solidFill>
              </a:rPr>
              <a:t>e</a:t>
            </a:r>
            <a:r>
              <a:rPr dirty="0" baseline="2314" sz="3600" spc="-1852"/>
              <a:t>s</a:t>
            </a:r>
            <a:r>
              <a:rPr dirty="0" sz="2400" spc="-105">
                <a:solidFill>
                  <a:srgbClr val="000000"/>
                </a:solidFill>
              </a:rPr>
              <a:t>s</a:t>
            </a:r>
            <a:r>
              <a:rPr dirty="0" baseline="2314" sz="3600" spc="-1852"/>
              <a:t>s</a:t>
            </a:r>
            <a:r>
              <a:rPr dirty="0" sz="2400" spc="-105">
                <a:solidFill>
                  <a:srgbClr val="000000"/>
                </a:solidFill>
              </a:rPr>
              <a:t>s</a:t>
            </a:r>
            <a:r>
              <a:rPr dirty="0" baseline="2314" sz="3600" spc="-1852"/>
              <a:t>e</a:t>
            </a:r>
            <a:r>
              <a:rPr dirty="0" sz="2400" spc="-105">
                <a:solidFill>
                  <a:srgbClr val="000000"/>
                </a:solidFill>
              </a:rPr>
              <a:t>e</a:t>
            </a:r>
            <a:r>
              <a:rPr dirty="0" baseline="2314" sz="3600" spc="-1252"/>
              <a:t>r</a:t>
            </a:r>
            <a:r>
              <a:rPr dirty="0" sz="2400" spc="-90">
                <a:solidFill>
                  <a:srgbClr val="000000"/>
                </a:solidFill>
              </a:rPr>
              <a:t>r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1852"/>
              <a:t>a</a:t>
            </a:r>
            <a:r>
              <a:rPr dirty="0" sz="2400" spc="-105">
                <a:solidFill>
                  <a:srgbClr val="000000"/>
                </a:solidFill>
              </a:rPr>
              <a:t>a</a:t>
            </a:r>
            <a:r>
              <a:rPr dirty="0" baseline="2314" sz="3600" spc="-2054"/>
              <a:t>g</a:t>
            </a:r>
            <a:r>
              <a:rPr dirty="0" sz="2400" spc="-105">
                <a:solidFill>
                  <a:srgbClr val="000000"/>
                </a:solidFill>
              </a:rPr>
              <a:t>g</a:t>
            </a:r>
            <a:r>
              <a:rPr dirty="0" baseline="2314" sz="3600" spc="-2054"/>
              <a:t>g</a:t>
            </a:r>
            <a:r>
              <a:rPr dirty="0" sz="2400" spc="-105">
                <a:solidFill>
                  <a:srgbClr val="000000"/>
                </a:solidFill>
              </a:rPr>
              <a:t>g</a:t>
            </a:r>
            <a:r>
              <a:rPr dirty="0" baseline="2314" sz="3600" spc="-855"/>
              <a:t>i</a:t>
            </a:r>
            <a:r>
              <a:rPr dirty="0" sz="2400" spc="-105">
                <a:solidFill>
                  <a:srgbClr val="000000"/>
                </a:solidFill>
              </a:rPr>
              <a:t>i</a:t>
            </a:r>
            <a:r>
              <a:rPr dirty="0" baseline="2314" sz="3600" spc="-2047"/>
              <a:t>u</a:t>
            </a:r>
            <a:r>
              <a:rPr dirty="0" sz="2400" spc="-105">
                <a:solidFill>
                  <a:srgbClr val="000000"/>
                </a:solidFill>
              </a:rPr>
              <a:t>u</a:t>
            </a:r>
            <a:r>
              <a:rPr dirty="0" baseline="2314" sz="3600" spc="-2047"/>
              <a:t>n</a:t>
            </a:r>
            <a:r>
              <a:rPr dirty="0" sz="2400" spc="-105">
                <a:solidFill>
                  <a:srgbClr val="000000"/>
                </a:solidFill>
              </a:rPr>
              <a:t>n</a:t>
            </a:r>
            <a:r>
              <a:rPr dirty="0" baseline="2314" sz="3600" spc="-1050"/>
              <a:t>t</a:t>
            </a:r>
            <a:r>
              <a:rPr dirty="0" sz="2400" spc="-105">
                <a:solidFill>
                  <a:srgbClr val="000000"/>
                </a:solidFill>
              </a:rPr>
              <a:t>t</a:t>
            </a:r>
            <a:r>
              <a:rPr dirty="0" baseline="2314" sz="3600" spc="-847"/>
              <a:t>i</a:t>
            </a:r>
            <a:r>
              <a:rPr dirty="0" sz="2400">
                <a:solidFill>
                  <a:srgbClr val="000000"/>
                </a:solidFill>
              </a:rPr>
              <a:t>i</a:t>
            </a:r>
            <a:r>
              <a:rPr dirty="0" sz="2400" spc="-105">
                <a:solidFill>
                  <a:srgbClr val="000000"/>
                </a:solidFill>
              </a:rPr>
              <a:t> </a:t>
            </a:r>
            <a:r>
              <a:rPr dirty="0" baseline="2314" sz="3600" spc="-22"/>
              <a:t>a</a:t>
            </a:r>
            <a:r>
              <a:rPr dirty="0" baseline="2314" sz="3600" spc="7"/>
              <a:t>l</a:t>
            </a:r>
            <a:r>
              <a:rPr dirty="0" baseline="2314" sz="3600" spc="-1042"/>
              <a:t>t</a:t>
            </a:r>
            <a:r>
              <a:rPr dirty="0" sz="2400" spc="-110">
                <a:solidFill>
                  <a:srgbClr val="000000"/>
                </a:solidFill>
              </a:rPr>
              <a:t>t</a:t>
            </a:r>
            <a:r>
              <a:rPr dirty="0" baseline="2314" sz="3600" spc="-1245"/>
              <a:t>r</a:t>
            </a:r>
            <a:r>
              <a:rPr dirty="0" sz="2400" spc="-110">
                <a:solidFill>
                  <a:srgbClr val="000000"/>
                </a:solidFill>
              </a:rPr>
              <a:t>r</a:t>
            </a:r>
            <a:r>
              <a:rPr dirty="0" baseline="2314" sz="3600" spc="-847"/>
              <a:t>i</a:t>
            </a:r>
            <a:r>
              <a:rPr dirty="0" sz="2400">
                <a:solidFill>
                  <a:srgbClr val="000000"/>
                </a:solidFill>
              </a:rPr>
              <a:t>i</a:t>
            </a:r>
            <a:r>
              <a:rPr dirty="0" sz="2400" spc="-105">
                <a:solidFill>
                  <a:srgbClr val="000000"/>
                </a:solidFill>
              </a:rPr>
              <a:t> </a:t>
            </a:r>
            <a:r>
              <a:rPr dirty="0" baseline="2314" sz="3600" spc="-2047"/>
              <a:t>b</a:t>
            </a:r>
            <a:r>
              <a:rPr dirty="0" sz="2400" spc="-110">
                <a:solidFill>
                  <a:srgbClr val="000000"/>
                </a:solidFill>
              </a:rPr>
              <a:t>b</a:t>
            </a:r>
            <a:r>
              <a:rPr dirty="0" baseline="2314" sz="3600" spc="-2047"/>
              <a:t>u</a:t>
            </a:r>
            <a:r>
              <a:rPr dirty="0" sz="2400" spc="-110">
                <a:solidFill>
                  <a:srgbClr val="000000"/>
                </a:solidFill>
              </a:rPr>
              <a:t>u</a:t>
            </a:r>
            <a:r>
              <a:rPr dirty="0" baseline="2314" sz="3600" spc="-1845"/>
              <a:t>s</a:t>
            </a:r>
            <a:r>
              <a:rPr dirty="0" sz="2400">
                <a:solidFill>
                  <a:srgbClr val="000000"/>
                </a:solidFill>
              </a:rPr>
              <a:t>s</a:t>
            </a:r>
            <a:r>
              <a:rPr dirty="0" sz="2400" spc="-105">
                <a:solidFill>
                  <a:srgbClr val="000000"/>
                </a:solidFill>
              </a:rPr>
              <a:t> </a:t>
            </a:r>
            <a:r>
              <a:rPr dirty="0" baseline="2314" sz="3600" spc="-2039"/>
              <a:t>d</a:t>
            </a:r>
            <a:r>
              <a:rPr dirty="0" sz="2400" spc="-110">
                <a:solidFill>
                  <a:srgbClr val="000000"/>
                </a:solidFill>
              </a:rPr>
              <a:t>d</a:t>
            </a:r>
            <a:r>
              <a:rPr dirty="0" baseline="2314" sz="3600" spc="-1845"/>
              <a:t>a</a:t>
            </a:r>
            <a:r>
              <a:rPr dirty="0" sz="2400" spc="-110">
                <a:solidFill>
                  <a:srgbClr val="000000"/>
                </a:solidFill>
              </a:rPr>
              <a:t>a</a:t>
            </a:r>
            <a:r>
              <a:rPr dirty="0" baseline="2314" sz="3600" spc="-1042"/>
              <a:t>t</a:t>
            </a:r>
            <a:r>
              <a:rPr dirty="0" sz="2400" spc="-110">
                <a:solidFill>
                  <a:srgbClr val="000000"/>
                </a:solidFill>
              </a:rPr>
              <a:t>t</a:t>
            </a:r>
            <a:r>
              <a:rPr dirty="0" baseline="2314" sz="3600" spc="-839"/>
              <a:t>i</a:t>
            </a:r>
            <a:r>
              <a:rPr dirty="0" sz="2400" spc="-5">
                <a:solidFill>
                  <a:srgbClr val="000000"/>
                </a:solidFill>
              </a:rPr>
              <a:t>i</a:t>
            </a:r>
            <a:endParaRPr sz="2400">
              <a:latin typeface="Courier New"/>
              <a:cs typeface="Courier New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</a:pPr>
            <a:r>
              <a:rPr dirty="0" baseline="2314" sz="3600" spc="-2032" b="0">
                <a:latin typeface="Courier New"/>
                <a:cs typeface="Courier New"/>
              </a:rPr>
              <a:t> </a:t>
            </a:r>
            <a:r>
              <a:rPr dirty="0" sz="2400" spc="459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400" spc="-1190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2314" sz="3600" spc="-7"/>
              <a:t>Pu</a:t>
            </a:r>
            <a:r>
              <a:rPr dirty="0" baseline="2314" sz="3600"/>
              <a:t>ò</a:t>
            </a:r>
            <a:r>
              <a:rPr dirty="0" baseline="2314" sz="3600"/>
              <a:t> </a:t>
            </a:r>
            <a:r>
              <a:rPr dirty="0" baseline="2314" sz="3600" spc="-7"/>
              <a:t>esse</a:t>
            </a:r>
            <a:r>
              <a:rPr dirty="0" baseline="2314" sz="3600" spc="15"/>
              <a:t>r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7"/>
              <a:t>frazionat</a:t>
            </a:r>
            <a:r>
              <a:rPr dirty="0" baseline="2314" sz="3600"/>
              <a:t>a</a:t>
            </a:r>
            <a:r>
              <a:rPr dirty="0" baseline="2314" sz="3600"/>
              <a:t> </a:t>
            </a:r>
            <a:r>
              <a:rPr dirty="0" baseline="2314" sz="3600" spc="-7"/>
              <a:t>l</a:t>
            </a:r>
            <a:r>
              <a:rPr dirty="0" baseline="2314" sz="3600"/>
              <a:t>a</a:t>
            </a:r>
            <a:r>
              <a:rPr dirty="0" baseline="2314" sz="3600"/>
              <a:t> </a:t>
            </a:r>
            <a:r>
              <a:rPr dirty="0" baseline="2314" sz="3600" spc="-7"/>
              <a:t>fas</a:t>
            </a:r>
            <a:r>
              <a:rPr dirty="0" baseline="2314" sz="3600"/>
              <a:t>e</a:t>
            </a:r>
            <a:r>
              <a:rPr dirty="0" baseline="2314" sz="3600"/>
              <a:t> </a:t>
            </a:r>
            <a:r>
              <a:rPr dirty="0" baseline="2314" sz="3600" spc="-7"/>
              <a:t>d</a:t>
            </a:r>
            <a:r>
              <a:rPr dirty="0" baseline="2314" sz="3600"/>
              <a:t>i</a:t>
            </a:r>
            <a:r>
              <a:rPr dirty="0" baseline="2314" sz="3600" spc="7"/>
              <a:t> </a:t>
            </a:r>
            <a:r>
              <a:rPr dirty="0" baseline="2314" sz="3600"/>
              <a:t>fetch</a:t>
            </a:r>
            <a:r>
              <a:rPr dirty="0" baseline="2314" sz="3600" spc="7"/>
              <a:t> </a:t>
            </a:r>
            <a:r>
              <a:rPr dirty="0" baseline="2314" sz="3600"/>
              <a:t>e</a:t>
            </a:r>
            <a:r>
              <a:rPr dirty="0" baseline="2314" sz="3600" spc="-7"/>
              <a:t> </a:t>
            </a:r>
            <a:r>
              <a:rPr dirty="0" baseline="2314" sz="3600" spc="-7"/>
              <a:t>d</a:t>
            </a:r>
            <a:r>
              <a:rPr dirty="0" baseline="2314" sz="3600"/>
              <a:t>i</a:t>
            </a:r>
            <a:r>
              <a:rPr dirty="0" baseline="2314" sz="3600" spc="-7"/>
              <a:t> </a:t>
            </a:r>
            <a:r>
              <a:rPr dirty="0" baseline="2314" sz="3600" spc="-7"/>
              <a:t>esecuzione</a:t>
            </a:r>
            <a:endParaRPr baseline="2314" sz="3600">
              <a:latin typeface="Courier New"/>
              <a:cs typeface="Courier New"/>
            </a:endParaRPr>
          </a:p>
          <a:p>
            <a:pPr marL="355600" marR="636270" indent="-342900">
              <a:lnSpc>
                <a:spcPct val="100200"/>
              </a:lnSpc>
              <a:spcBef>
                <a:spcPts val="565"/>
              </a:spcBef>
            </a:pPr>
            <a:r>
              <a:rPr dirty="0" spc="-1580" b="0">
                <a:latin typeface="Courier New"/>
                <a:cs typeface="Courier New"/>
              </a:rPr>
              <a:t> </a:t>
            </a:r>
            <a:r>
              <a:rPr dirty="0" baseline="-1984" sz="4200" spc="802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-1964" b="0">
                <a:solidFill>
                  <a:srgbClr val="000000"/>
                </a:solidFill>
                <a:latin typeface="Courier New"/>
                <a:cs typeface="Courier New"/>
              </a:rPr>
              <a:t> </a:t>
            </a:r>
            <a:r>
              <a:rPr dirty="0" sz="2800" spc="-15"/>
              <a:t>Architettura</a:t>
            </a:r>
            <a:r>
              <a:rPr dirty="0" sz="2800" spc="-5"/>
              <a:t> </a:t>
            </a:r>
            <a:r>
              <a:rPr dirty="0" sz="2800" spc="-15"/>
              <a:t>alla</a:t>
            </a:r>
            <a:r>
              <a:rPr dirty="0" sz="2800" spc="-5"/>
              <a:t> </a:t>
            </a:r>
            <a:r>
              <a:rPr dirty="0" sz="2800" spc="-15"/>
              <a:t>quale</a:t>
            </a:r>
            <a:r>
              <a:rPr dirty="0" sz="2800" spc="-5"/>
              <a:t> </a:t>
            </a:r>
            <a:r>
              <a:rPr dirty="0" sz="2800" spc="-15"/>
              <a:t>si</a:t>
            </a:r>
            <a:r>
              <a:rPr dirty="0" sz="2800" spc="-5"/>
              <a:t> </a:t>
            </a:r>
            <a:r>
              <a:rPr dirty="0" sz="2800" spc="-15"/>
              <a:t>ispirano</a:t>
            </a:r>
            <a:r>
              <a:rPr dirty="0" sz="2800" spc="-5"/>
              <a:t> </a:t>
            </a:r>
            <a:r>
              <a:rPr dirty="0" sz="2800" spc="-10"/>
              <a:t>i</a:t>
            </a:r>
            <a:r>
              <a:rPr dirty="0" sz="2800" spc="-10"/>
              <a:t> </a:t>
            </a:r>
            <a:r>
              <a:rPr dirty="0" sz="2800" spc="-15"/>
              <a:t>microprocessori</a:t>
            </a:r>
            <a:r>
              <a:rPr dirty="0" sz="2800" spc="-5"/>
              <a:t> </a:t>
            </a:r>
            <a:r>
              <a:rPr dirty="0" sz="2800" spc="-15"/>
              <a:t>per</a:t>
            </a:r>
            <a:r>
              <a:rPr dirty="0" sz="2800" spc="-5"/>
              <a:t> </a:t>
            </a:r>
            <a:r>
              <a:rPr dirty="0" sz="2800" spc="-15"/>
              <a:t>elaborazione</a:t>
            </a:r>
            <a:r>
              <a:rPr dirty="0" sz="2800" spc="-5"/>
              <a:t> </a:t>
            </a:r>
            <a:r>
              <a:rPr dirty="0" sz="2800" spc="-15"/>
              <a:t>di</a:t>
            </a:r>
            <a:r>
              <a:rPr dirty="0" sz="2800" spc="-5"/>
              <a:t> </a:t>
            </a:r>
            <a:r>
              <a:rPr dirty="0" sz="2800" spc="-15"/>
              <a:t>segnali</a:t>
            </a:r>
            <a:r>
              <a:rPr dirty="0" sz="2800" spc="-10"/>
              <a:t> </a:t>
            </a:r>
            <a:r>
              <a:rPr dirty="0" sz="2800" spc="-15"/>
              <a:t>digitali:</a:t>
            </a:r>
            <a:r>
              <a:rPr dirty="0" sz="2800" spc="-5"/>
              <a:t> </a:t>
            </a:r>
            <a:r>
              <a:rPr dirty="0" sz="2800" spc="-25"/>
              <a:t>DSP</a:t>
            </a:r>
            <a:endParaRPr sz="2800">
              <a:latin typeface="Courier New"/>
              <a:cs typeface="Courier New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162300">
              <a:lnSpc>
                <a:spcPts val="4285"/>
              </a:lnSpc>
            </a:pPr>
            <a:r>
              <a:rPr dirty="0" spc="-5"/>
              <a:t>Pipeline</a:t>
            </a:r>
          </a:p>
        </p:txBody>
      </p:sp>
      <p:sp>
        <p:nvSpPr>
          <p:cNvPr id="3" name="object 3"/>
          <p:cNvSpPr/>
          <p:nvPr/>
        </p:nvSpPr>
        <p:spPr>
          <a:xfrm>
            <a:off x="2559303" y="2550911"/>
            <a:ext cx="1051560" cy="0"/>
          </a:xfrm>
          <a:custGeom>
            <a:avLst/>
            <a:gdLst/>
            <a:ahLst/>
            <a:cxnLst/>
            <a:rect l="l" t="t" r="r" b="b"/>
            <a:pathLst>
              <a:path w="1051560" h="0">
                <a:moveTo>
                  <a:pt x="0" y="0"/>
                </a:moveTo>
                <a:lnTo>
                  <a:pt x="1051559" y="0"/>
                </a:lnTo>
              </a:path>
            </a:pathLst>
          </a:custGeom>
          <a:ln w="3327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547111" y="2538720"/>
            <a:ext cx="1051560" cy="0"/>
          </a:xfrm>
          <a:custGeom>
            <a:avLst/>
            <a:gdLst/>
            <a:ahLst/>
            <a:cxnLst/>
            <a:rect l="l" t="t" r="r" b="b"/>
            <a:pathLst>
              <a:path w="1051560" h="0">
                <a:moveTo>
                  <a:pt x="0" y="0"/>
                </a:moveTo>
                <a:lnTo>
                  <a:pt x="1051559" y="0"/>
                </a:lnTo>
              </a:path>
            </a:pathLst>
          </a:custGeom>
          <a:ln w="3327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455672" y="2915148"/>
            <a:ext cx="1792605" cy="0"/>
          </a:xfrm>
          <a:custGeom>
            <a:avLst/>
            <a:gdLst/>
            <a:ahLst/>
            <a:cxnLst/>
            <a:rect l="l" t="t" r="r" b="b"/>
            <a:pathLst>
              <a:path w="1792604" h="0">
                <a:moveTo>
                  <a:pt x="0" y="0"/>
                </a:moveTo>
                <a:lnTo>
                  <a:pt x="1792223" y="0"/>
                </a:lnTo>
              </a:path>
            </a:pathLst>
          </a:custGeom>
          <a:ln w="3327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443479" y="2902955"/>
            <a:ext cx="1792605" cy="0"/>
          </a:xfrm>
          <a:custGeom>
            <a:avLst/>
            <a:gdLst/>
            <a:ahLst/>
            <a:cxnLst/>
            <a:rect l="l" t="t" r="r" b="b"/>
            <a:pathLst>
              <a:path w="1792604" h="0">
                <a:moveTo>
                  <a:pt x="0" y="0"/>
                </a:moveTo>
                <a:lnTo>
                  <a:pt x="1792223" y="0"/>
                </a:lnTo>
              </a:path>
            </a:pathLst>
          </a:custGeom>
          <a:ln w="33273">
            <a:solidFill>
              <a:srgbClr val="FF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59436" y="1382771"/>
            <a:ext cx="8782050" cy="1981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745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Alcun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operazion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posson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esser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fatt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parallelo</a:t>
            </a:r>
            <a:endParaRPr baseline="2314" sz="36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459"/>
              </a:spcBef>
            </a:pPr>
            <a:r>
              <a:rPr dirty="0" baseline="1388" sz="3000" spc="-1717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 spc="380">
                <a:latin typeface="Courier New"/>
                <a:cs typeface="Courier New"/>
              </a:rPr>
              <a:t> </a:t>
            </a:r>
            <a:r>
              <a:rPr dirty="0" sz="2000" spc="-615">
                <a:latin typeface="Courier New"/>
                <a:cs typeface="Courier New"/>
              </a:rPr>
              <a:t> 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Nece</a:t>
            </a:r>
            <a:r>
              <a:rPr dirty="0" baseline="1388" sz="3000" spc="-22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baseline="1388" sz="3000" spc="-3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baseline="1388" sz="3000" b="1">
                <a:solidFill>
                  <a:srgbClr val="FFFF00"/>
                </a:solidFill>
                <a:latin typeface="Arial"/>
                <a:cs typeface="Arial"/>
              </a:rPr>
              <a:t>à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1388" sz="30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1388" sz="3000" spc="-3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disporr</a:t>
            </a:r>
            <a:r>
              <a:rPr dirty="0" baseline="1388" sz="30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1388" sz="30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1388" sz="30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1388" sz="3000" spc="-3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REGISTR</a:t>
            </a:r>
            <a:r>
              <a:rPr dirty="0" baseline="1388" sz="30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1388" sz="3000" spc="-22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baseline="1388" sz="3000" spc="-22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1388" sz="3000" spc="-7" b="1">
                <a:solidFill>
                  <a:srgbClr val="FFFF00"/>
                </a:solidFill>
                <a:latin typeface="Arial"/>
                <a:cs typeface="Arial"/>
              </a:rPr>
              <a:t>rmedi</a:t>
            </a:r>
            <a:endParaRPr baseline="1388" sz="3000">
              <a:latin typeface="Arial"/>
              <a:cs typeface="Arial"/>
            </a:endParaRPr>
          </a:p>
          <a:p>
            <a:pPr marL="355600" marR="5080" indent="-342900">
              <a:lnSpc>
                <a:spcPts val="2770"/>
              </a:lnSpc>
              <a:spcBef>
                <a:spcPts val="76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745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Mentr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ese</a:t>
            </a:r>
            <a:r>
              <a:rPr dirty="0" baseline="2314" sz="3600" spc="15" b="1">
                <a:solidFill>
                  <a:srgbClr val="FFFF00"/>
                </a:solidFill>
                <a:latin typeface="Arial"/>
                <a:cs typeface="Arial"/>
              </a:rPr>
              <a:t>g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operazion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richieste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,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Sistem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controll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4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pu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ò</a:t>
            </a:r>
            <a:r>
              <a:rPr dirty="0" sz="2400" spc="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decodificar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l’istruzion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4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successiva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ts val="2860"/>
              </a:lnSpc>
              <a:spcBef>
                <a:spcPts val="59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745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Aggiunger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calcol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degl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indirizzi</a:t>
            </a:r>
            <a:endParaRPr baseline="2314" sz="36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616835">
              <a:lnSpc>
                <a:spcPts val="4285"/>
              </a:lnSpc>
            </a:pPr>
            <a:r>
              <a:rPr dirty="0" spc="-5"/>
              <a:t>Osservazioni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8905240" cy="23152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964565" indent="-342900">
              <a:lnSpc>
                <a:spcPct val="1004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Possibilità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sovrapposizione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fra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fase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interpretazione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ed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esecuzione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dell’istruzione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Possibilità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memorizzazione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risultati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intermedi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Salvataggio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dei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registri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di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controllo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ts val="2760"/>
              </a:lnSpc>
              <a:spcBef>
                <a:spcPts val="66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Possibil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ulterior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modifich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funzion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-1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dell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esigenze</a:t>
            </a:r>
            <a:endParaRPr baseline="2314"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045335">
              <a:lnSpc>
                <a:spcPts val="4285"/>
              </a:lnSpc>
            </a:pPr>
            <a:r>
              <a:rPr dirty="0"/>
              <a:t>Tipi</a:t>
            </a:r>
            <a:r>
              <a:rPr dirty="0"/>
              <a:t> </a:t>
            </a:r>
            <a:r>
              <a:rPr dirty="0"/>
              <a:t>di</a:t>
            </a:r>
            <a:r>
              <a:rPr dirty="0"/>
              <a:t> </a:t>
            </a:r>
            <a:r>
              <a:rPr dirty="0"/>
              <a:t>architetture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59436" y="1382771"/>
            <a:ext cx="7592695" cy="34321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RIS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0" b="1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Reduced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Instruction</a:t>
            </a:r>
            <a:r>
              <a:rPr dirty="0" sz="2800" spc="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Set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Computer)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Ridott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numer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istruzioni</a:t>
            </a:r>
            <a:endParaRPr baseline="2314" sz="36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Si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effe</a:t>
            </a:r>
            <a:r>
              <a:rPr dirty="0" baseline="2314" sz="3600" spc="-15" b="1">
                <a:solidFill>
                  <a:srgbClr val="FFFF00"/>
                </a:solidFill>
                <a:latin typeface="Arial"/>
                <a:cs typeface="Arial"/>
              </a:rPr>
              <a:t>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tuano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in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mero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ri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tto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15" b="1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rocicli</a:t>
            </a:r>
            <a:endParaRPr baseline="2314" sz="36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00"/>
              </a:spcBef>
            </a:pPr>
            <a:r>
              <a:rPr dirty="0" sz="2000" spc="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Seque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ziat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000" spc="-1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molto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m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p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lice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veloce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dirty="0" sz="2800" spc="-1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baseline="-1984" sz="4200" spc="802">
                <a:latin typeface="Courier New"/>
                <a:cs typeface="Courier New"/>
              </a:rPr>
              <a:t> </a:t>
            </a:r>
            <a:r>
              <a:rPr dirty="0" baseline="-1984" sz="4200" spc="-1964">
                <a:latin typeface="Courier New"/>
                <a:cs typeface="Courier New"/>
              </a:rPr>
              <a:t> 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CIS</a:t>
            </a:r>
            <a:r>
              <a:rPr dirty="0" sz="2800" spc="-25" b="1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0" b="1">
                <a:solidFill>
                  <a:srgbClr val="FFFF00"/>
                </a:solidFill>
                <a:latin typeface="Arial"/>
                <a:cs typeface="Arial"/>
              </a:rPr>
              <a:t>(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Complex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Instruction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Set</a:t>
            </a:r>
            <a:r>
              <a:rPr dirty="0" sz="28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Computer)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75"/>
              </a:spcBef>
              <a:tabLst>
                <a:tab pos="2279015" algn="l"/>
              </a:tabLst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Istruzion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	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elevat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capacità</a:t>
            </a:r>
            <a:endParaRPr baseline="2314" sz="36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565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1190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effettuan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numer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grand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mi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c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ocicli</a:t>
            </a:r>
            <a:endParaRPr baseline="2314" sz="3600">
              <a:latin typeface="Arial"/>
              <a:cs typeface="Arial"/>
            </a:endParaRPr>
          </a:p>
          <a:p>
            <a:pPr marL="927100">
              <a:lnSpc>
                <a:spcPct val="100000"/>
              </a:lnSpc>
              <a:spcBef>
                <a:spcPts val="400"/>
              </a:spcBef>
            </a:pPr>
            <a:r>
              <a:rPr dirty="0" sz="2000" spc="580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Seque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n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ziat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sz="2000" spc="-10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 spc="-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ROM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dirty="0" sz="2000" spc="-2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microcodice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compl</a:t>
            </a:r>
            <a:r>
              <a:rPr dirty="0" sz="2000" spc="-15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sz="2000">
                <a:solidFill>
                  <a:srgbClr val="FFFF00"/>
                </a:solidFill>
                <a:latin typeface="Arial"/>
                <a:cs typeface="Arial"/>
              </a:rPr>
              <a:t>ssa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635">
              <a:lnSpc>
                <a:spcPct val="100000"/>
              </a:lnSpc>
            </a:pPr>
            <a:r>
              <a:rPr dirty="0"/>
              <a:t>Architettura</a:t>
            </a:r>
            <a:r>
              <a:rPr dirty="0" spc="-5"/>
              <a:t> </a:t>
            </a:r>
            <a:r>
              <a:rPr dirty="0"/>
              <a:t>di</a:t>
            </a:r>
            <a:r>
              <a:rPr dirty="0" spc="-5"/>
              <a:t> </a:t>
            </a:r>
            <a:r>
              <a:rPr dirty="0"/>
              <a:t>un</a:t>
            </a:r>
            <a:r>
              <a:rPr dirty="0" spc="10"/>
              <a:t> </a:t>
            </a:r>
            <a:r>
              <a:rPr dirty="0" spc="-5"/>
              <a:t>microcontrollore</a:t>
            </a:r>
          </a:p>
        </p:txBody>
      </p:sp>
      <p:sp>
        <p:nvSpPr>
          <p:cNvPr id="3" name="object 3"/>
          <p:cNvSpPr/>
          <p:nvPr/>
        </p:nvSpPr>
        <p:spPr>
          <a:xfrm>
            <a:off x="285495" y="1498589"/>
            <a:ext cx="8382000" cy="228600"/>
          </a:xfrm>
          <a:custGeom>
            <a:avLst/>
            <a:gdLst/>
            <a:ahLst/>
            <a:cxnLst/>
            <a:rect l="l" t="t" r="r" b="b"/>
            <a:pathLst>
              <a:path w="8382000" h="228600">
                <a:moveTo>
                  <a:pt x="0" y="228599"/>
                </a:moveTo>
                <a:lnTo>
                  <a:pt x="8381999" y="228599"/>
                </a:lnTo>
                <a:lnTo>
                  <a:pt x="83819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85495" y="1498589"/>
            <a:ext cx="8382000" cy="228600"/>
          </a:xfrm>
          <a:custGeom>
            <a:avLst/>
            <a:gdLst/>
            <a:ahLst/>
            <a:cxnLst/>
            <a:rect l="l" t="t" r="r" b="b"/>
            <a:pathLst>
              <a:path w="8382000" h="228600">
                <a:moveTo>
                  <a:pt x="0" y="228599"/>
                </a:moveTo>
                <a:lnTo>
                  <a:pt x="8381999" y="228599"/>
                </a:lnTo>
                <a:lnTo>
                  <a:pt x="83819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18287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85495" y="1879589"/>
            <a:ext cx="8382000" cy="228600"/>
          </a:xfrm>
          <a:custGeom>
            <a:avLst/>
            <a:gdLst/>
            <a:ahLst/>
            <a:cxnLst/>
            <a:rect l="l" t="t" r="r" b="b"/>
            <a:pathLst>
              <a:path w="8382000" h="228600">
                <a:moveTo>
                  <a:pt x="0" y="228599"/>
                </a:moveTo>
                <a:lnTo>
                  <a:pt x="8381999" y="228599"/>
                </a:lnTo>
                <a:lnTo>
                  <a:pt x="83819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85495" y="1879589"/>
            <a:ext cx="8382000" cy="228600"/>
          </a:xfrm>
          <a:custGeom>
            <a:avLst/>
            <a:gdLst/>
            <a:ahLst/>
            <a:cxnLst/>
            <a:rect l="l" t="t" r="r" b="b"/>
            <a:pathLst>
              <a:path w="8382000" h="228600">
                <a:moveTo>
                  <a:pt x="0" y="228599"/>
                </a:moveTo>
                <a:lnTo>
                  <a:pt x="8381999" y="228599"/>
                </a:lnTo>
                <a:lnTo>
                  <a:pt x="83819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18287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486395" y="2260589"/>
            <a:ext cx="1181100" cy="228600"/>
          </a:xfrm>
          <a:custGeom>
            <a:avLst/>
            <a:gdLst/>
            <a:ahLst/>
            <a:cxnLst/>
            <a:rect l="l" t="t" r="r" b="b"/>
            <a:pathLst>
              <a:path w="1181100" h="228600">
                <a:moveTo>
                  <a:pt x="0" y="228599"/>
                </a:moveTo>
                <a:lnTo>
                  <a:pt x="1181099" y="228599"/>
                </a:lnTo>
                <a:lnTo>
                  <a:pt x="11810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105395" y="2260589"/>
            <a:ext cx="304800" cy="228600"/>
          </a:xfrm>
          <a:custGeom>
            <a:avLst/>
            <a:gdLst/>
            <a:ahLst/>
            <a:cxnLst/>
            <a:rect l="l" t="t" r="r" b="b"/>
            <a:pathLst>
              <a:path w="304800" h="228600">
                <a:moveTo>
                  <a:pt x="0" y="228599"/>
                </a:moveTo>
                <a:lnTo>
                  <a:pt x="304799" y="228599"/>
                </a:lnTo>
                <a:lnTo>
                  <a:pt x="3047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962395" y="2260589"/>
            <a:ext cx="1066800" cy="228600"/>
          </a:xfrm>
          <a:custGeom>
            <a:avLst/>
            <a:gdLst/>
            <a:ahLst/>
            <a:cxnLst/>
            <a:rect l="l" t="t" r="r" b="b"/>
            <a:pathLst>
              <a:path w="1066800" h="228600">
                <a:moveTo>
                  <a:pt x="0" y="228599"/>
                </a:moveTo>
                <a:lnTo>
                  <a:pt x="1066799" y="228599"/>
                </a:lnTo>
                <a:lnTo>
                  <a:pt x="10667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581395" y="2260589"/>
            <a:ext cx="304800" cy="228600"/>
          </a:xfrm>
          <a:custGeom>
            <a:avLst/>
            <a:gdLst/>
            <a:ahLst/>
            <a:cxnLst/>
            <a:rect l="l" t="t" r="r" b="b"/>
            <a:pathLst>
              <a:path w="304800" h="228600">
                <a:moveTo>
                  <a:pt x="0" y="228599"/>
                </a:moveTo>
                <a:lnTo>
                  <a:pt x="304799" y="228599"/>
                </a:lnTo>
                <a:lnTo>
                  <a:pt x="3047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838195" y="2260589"/>
            <a:ext cx="2667000" cy="228600"/>
          </a:xfrm>
          <a:custGeom>
            <a:avLst/>
            <a:gdLst/>
            <a:ahLst/>
            <a:cxnLst/>
            <a:rect l="l" t="t" r="r" b="b"/>
            <a:pathLst>
              <a:path w="2667000" h="228600">
                <a:moveTo>
                  <a:pt x="0" y="228599"/>
                </a:moveTo>
                <a:lnTo>
                  <a:pt x="2666999" y="228599"/>
                </a:lnTo>
                <a:lnTo>
                  <a:pt x="26669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457195" y="2260589"/>
            <a:ext cx="304800" cy="228600"/>
          </a:xfrm>
          <a:custGeom>
            <a:avLst/>
            <a:gdLst/>
            <a:ahLst/>
            <a:cxnLst/>
            <a:rect l="l" t="t" r="r" b="b"/>
            <a:pathLst>
              <a:path w="304800" h="228600">
                <a:moveTo>
                  <a:pt x="0" y="228599"/>
                </a:moveTo>
                <a:lnTo>
                  <a:pt x="304799" y="228599"/>
                </a:lnTo>
                <a:lnTo>
                  <a:pt x="3047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314195" y="2260589"/>
            <a:ext cx="1066800" cy="228600"/>
          </a:xfrm>
          <a:custGeom>
            <a:avLst/>
            <a:gdLst/>
            <a:ahLst/>
            <a:cxnLst/>
            <a:rect l="l" t="t" r="r" b="b"/>
            <a:pathLst>
              <a:path w="1066800" h="228600">
                <a:moveTo>
                  <a:pt x="0" y="228599"/>
                </a:moveTo>
                <a:lnTo>
                  <a:pt x="1066799" y="228599"/>
                </a:lnTo>
                <a:lnTo>
                  <a:pt x="10667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933195" y="2260589"/>
            <a:ext cx="304800" cy="228600"/>
          </a:xfrm>
          <a:custGeom>
            <a:avLst/>
            <a:gdLst/>
            <a:ahLst/>
            <a:cxnLst/>
            <a:rect l="l" t="t" r="r" b="b"/>
            <a:pathLst>
              <a:path w="304800" h="228600">
                <a:moveTo>
                  <a:pt x="0" y="228599"/>
                </a:moveTo>
                <a:lnTo>
                  <a:pt x="304799" y="228599"/>
                </a:lnTo>
                <a:lnTo>
                  <a:pt x="3047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85495" y="2260589"/>
            <a:ext cx="571500" cy="228600"/>
          </a:xfrm>
          <a:custGeom>
            <a:avLst/>
            <a:gdLst/>
            <a:ahLst/>
            <a:cxnLst/>
            <a:rect l="l" t="t" r="r" b="b"/>
            <a:pathLst>
              <a:path w="571500" h="228600">
                <a:moveTo>
                  <a:pt x="0" y="228599"/>
                </a:moveTo>
                <a:lnTo>
                  <a:pt x="571499" y="228599"/>
                </a:lnTo>
                <a:lnTo>
                  <a:pt x="5714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85495" y="2260589"/>
            <a:ext cx="8382000" cy="228600"/>
          </a:xfrm>
          <a:custGeom>
            <a:avLst/>
            <a:gdLst/>
            <a:ahLst/>
            <a:cxnLst/>
            <a:rect l="l" t="t" r="r" b="b"/>
            <a:pathLst>
              <a:path w="8382000" h="228600">
                <a:moveTo>
                  <a:pt x="0" y="228599"/>
                </a:moveTo>
                <a:lnTo>
                  <a:pt x="8381999" y="228599"/>
                </a:lnTo>
                <a:lnTo>
                  <a:pt x="8381999" y="0"/>
                </a:lnTo>
                <a:lnTo>
                  <a:pt x="0" y="0"/>
                </a:lnTo>
                <a:lnTo>
                  <a:pt x="0" y="228599"/>
                </a:lnTo>
                <a:close/>
              </a:path>
            </a:pathLst>
          </a:custGeom>
          <a:ln w="18287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3730755" y="1519779"/>
            <a:ext cx="1490980" cy="9906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 marR="5080" indent="226695">
              <a:lnSpc>
                <a:spcPct val="156300"/>
              </a:lnSpc>
            </a:pPr>
            <a:r>
              <a:rPr dirty="0" sz="1600" spc="-15">
                <a:latin typeface="Arial"/>
                <a:cs typeface="Arial"/>
              </a:rPr>
              <a:t>DATA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BUS</a:t>
            </a:r>
            <a:r>
              <a:rPr dirty="0" sz="1600" spc="-15">
                <a:latin typeface="Arial"/>
                <a:cs typeface="Arial"/>
              </a:rPr>
              <a:t> ADDRESS</a:t>
            </a:r>
            <a:r>
              <a:rPr dirty="0" sz="1600" spc="-15">
                <a:latin typeface="Arial"/>
                <a:cs typeface="Arial"/>
              </a:rPr>
              <a:t> </a:t>
            </a:r>
            <a:r>
              <a:rPr dirty="0" sz="1600" spc="-15">
                <a:latin typeface="Arial"/>
                <a:cs typeface="Arial"/>
              </a:rPr>
              <a:t>B</a:t>
            </a:r>
            <a:r>
              <a:rPr dirty="0" sz="1600" spc="-30">
                <a:latin typeface="Arial"/>
                <a:cs typeface="Arial"/>
              </a:rPr>
              <a:t>U</a:t>
            </a:r>
            <a:r>
              <a:rPr dirty="0" sz="1600" spc="-15">
                <a:latin typeface="Arial"/>
                <a:cs typeface="Arial"/>
              </a:rPr>
              <a:t>S</a:t>
            </a:r>
            <a:r>
              <a:rPr dirty="0" sz="1600" spc="-5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CONT</a:t>
            </a:r>
            <a:r>
              <a:rPr dirty="0" sz="1600" spc="-5">
                <a:latin typeface="Arial"/>
                <a:cs typeface="Arial"/>
              </a:rPr>
              <a:t>R</a:t>
            </a:r>
            <a:r>
              <a:rPr dirty="0" sz="1600" spc="-25">
                <a:latin typeface="Arial"/>
                <a:cs typeface="Arial"/>
              </a:rPr>
              <a:t>O</a:t>
            </a:r>
            <a:r>
              <a:rPr dirty="0" sz="1600" spc="-10">
                <a:latin typeface="Arial"/>
                <a:cs typeface="Arial"/>
              </a:rPr>
              <a:t>L</a:t>
            </a:r>
            <a:r>
              <a:rPr dirty="0" sz="1600" spc="10">
                <a:latin typeface="Arial"/>
                <a:cs typeface="Arial"/>
              </a:rPr>
              <a:t> </a:t>
            </a:r>
            <a:r>
              <a:rPr dirty="0" sz="1600" spc="-20">
                <a:latin typeface="Arial"/>
                <a:cs typeface="Arial"/>
              </a:rPr>
              <a:t>BUS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66495" y="3098783"/>
            <a:ext cx="1219200" cy="2209800"/>
          </a:xfrm>
          <a:prstGeom prst="rect">
            <a:avLst/>
          </a:prstGeom>
          <a:solidFill>
            <a:srgbClr val="FF3700"/>
          </a:solidFill>
          <a:ln w="38099">
            <a:solidFill>
              <a:srgbClr val="FF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I/O,</a:t>
            </a:r>
            <a:endParaRPr sz="2800">
              <a:latin typeface="Arial"/>
              <a:cs typeface="Arial"/>
            </a:endParaRPr>
          </a:p>
          <a:p>
            <a:pPr algn="ctr" marL="105410" marR="97790">
              <a:lnSpc>
                <a:spcPct val="100000"/>
              </a:lnSpc>
              <a:spcBef>
                <a:spcPts val="10"/>
              </a:spcBef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perife</a:t>
            </a:r>
            <a:r>
              <a:rPr dirty="0" sz="2800" spc="-10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riche</a:t>
            </a:r>
            <a:endParaRPr sz="28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895095" y="1913117"/>
            <a:ext cx="0" cy="923925"/>
          </a:xfrm>
          <a:custGeom>
            <a:avLst/>
            <a:gdLst/>
            <a:ahLst/>
            <a:cxnLst/>
            <a:rect l="l" t="t" r="r" b="b"/>
            <a:pathLst>
              <a:path w="0" h="923925">
                <a:moveTo>
                  <a:pt x="0" y="0"/>
                </a:moveTo>
                <a:lnTo>
                  <a:pt x="0" y="923543"/>
                </a:lnTo>
              </a:path>
            </a:pathLst>
          </a:custGeom>
          <a:ln w="76199">
            <a:solidFill>
              <a:srgbClr val="01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762507" y="16509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7625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276095" y="1955789"/>
            <a:ext cx="0" cy="881380"/>
          </a:xfrm>
          <a:custGeom>
            <a:avLst/>
            <a:gdLst/>
            <a:ahLst/>
            <a:cxnLst/>
            <a:rect l="l" t="t" r="r" b="b"/>
            <a:pathLst>
              <a:path w="0" h="881380">
                <a:moveTo>
                  <a:pt x="0" y="0"/>
                </a:moveTo>
                <a:lnTo>
                  <a:pt x="0" y="880871"/>
                </a:lnTo>
              </a:path>
            </a:pathLst>
          </a:custGeom>
          <a:ln w="76199">
            <a:solidFill>
              <a:srgbClr val="01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11435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1618996" y="2751317"/>
            <a:ext cx="76200" cy="85725"/>
          </a:xfrm>
          <a:custGeom>
            <a:avLst/>
            <a:gdLst/>
            <a:ahLst/>
            <a:cxnLst/>
            <a:rect l="l" t="t" r="r" b="b"/>
            <a:pathLst>
              <a:path w="76200" h="85725">
                <a:moveTo>
                  <a:pt x="0" y="85344"/>
                </a:moveTo>
                <a:lnTo>
                  <a:pt x="76199" y="85344"/>
                </a:lnTo>
                <a:lnTo>
                  <a:pt x="76199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524507" y="24891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15245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2190495" y="3098783"/>
            <a:ext cx="1219200" cy="2209800"/>
          </a:xfrm>
          <a:prstGeom prst="rect">
            <a:avLst/>
          </a:prstGeom>
          <a:solidFill>
            <a:srgbClr val="01CB98"/>
          </a:solidFill>
          <a:ln w="38099">
            <a:solidFill>
              <a:srgbClr val="FF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66040" marR="58419" indent="28575">
              <a:lnSpc>
                <a:spcPct val="100000"/>
              </a:lnSpc>
            </a:pP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DATA</a:t>
            </a:r>
            <a:r>
              <a:rPr dirty="0" sz="2800" spc="-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(RAM)</a:t>
            </a:r>
            <a:endParaRPr sz="2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419095" y="1913117"/>
            <a:ext cx="0" cy="923925"/>
          </a:xfrm>
          <a:custGeom>
            <a:avLst/>
            <a:gdLst/>
            <a:ahLst/>
            <a:cxnLst/>
            <a:rect l="l" t="t" r="r" b="b"/>
            <a:pathLst>
              <a:path w="0" h="923925">
                <a:moveTo>
                  <a:pt x="0" y="0"/>
                </a:moveTo>
                <a:lnTo>
                  <a:pt x="0" y="923543"/>
                </a:lnTo>
              </a:path>
            </a:pathLst>
          </a:custGeom>
          <a:ln w="76199">
            <a:solidFill>
              <a:srgbClr val="01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286507" y="16509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2865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800095" y="1955789"/>
            <a:ext cx="0" cy="881380"/>
          </a:xfrm>
          <a:custGeom>
            <a:avLst/>
            <a:gdLst/>
            <a:ahLst/>
            <a:cxnLst/>
            <a:rect l="l" t="t" r="r" b="b"/>
            <a:pathLst>
              <a:path w="0" h="881380">
                <a:moveTo>
                  <a:pt x="0" y="0"/>
                </a:moveTo>
                <a:lnTo>
                  <a:pt x="0" y="880871"/>
                </a:lnTo>
              </a:path>
            </a:pathLst>
          </a:custGeom>
          <a:ln w="76199">
            <a:solidFill>
              <a:srgbClr val="01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6675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3142995" y="2751317"/>
            <a:ext cx="76200" cy="85725"/>
          </a:xfrm>
          <a:custGeom>
            <a:avLst/>
            <a:gdLst/>
            <a:ahLst/>
            <a:cxnLst/>
            <a:rect l="l" t="t" r="r" b="b"/>
            <a:pathLst>
              <a:path w="76200" h="85725">
                <a:moveTo>
                  <a:pt x="0" y="85344"/>
                </a:moveTo>
                <a:lnTo>
                  <a:pt x="76199" y="85344"/>
                </a:lnTo>
                <a:lnTo>
                  <a:pt x="76199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3048507" y="24891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30485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5314695" y="3098783"/>
            <a:ext cx="1219200" cy="2209800"/>
          </a:xfrm>
          <a:prstGeom prst="rect">
            <a:avLst/>
          </a:prstGeom>
          <a:solidFill>
            <a:srgbClr val="01CB98"/>
          </a:solidFill>
          <a:ln w="38099">
            <a:solidFill>
              <a:srgbClr val="FF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 marL="57150" marR="49530" indent="10160">
              <a:lnSpc>
                <a:spcPct val="100000"/>
              </a:lnSpc>
            </a:pPr>
            <a:r>
              <a:rPr dirty="0" sz="2800" spc="-30" b="1">
                <a:solidFill>
                  <a:srgbClr val="FFFF00"/>
                </a:solidFill>
                <a:latin typeface="Arial"/>
                <a:cs typeface="Arial"/>
              </a:rPr>
              <a:t>PROG</a:t>
            </a:r>
            <a:r>
              <a:rPr dirty="0" sz="2800" spc="-15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(ROM)</a:t>
            </a:r>
            <a:endParaRPr sz="28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5543295" y="1913117"/>
            <a:ext cx="0" cy="923925"/>
          </a:xfrm>
          <a:custGeom>
            <a:avLst/>
            <a:gdLst/>
            <a:ahLst/>
            <a:cxnLst/>
            <a:rect l="l" t="t" r="r" b="b"/>
            <a:pathLst>
              <a:path w="0" h="923925">
                <a:moveTo>
                  <a:pt x="0" y="0"/>
                </a:moveTo>
                <a:lnTo>
                  <a:pt x="0" y="923543"/>
                </a:lnTo>
              </a:path>
            </a:pathLst>
          </a:custGeom>
          <a:ln w="76199">
            <a:solidFill>
              <a:srgbClr val="01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5410707" y="16509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54107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5924295" y="1955789"/>
            <a:ext cx="0" cy="881380"/>
          </a:xfrm>
          <a:custGeom>
            <a:avLst/>
            <a:gdLst/>
            <a:ahLst/>
            <a:cxnLst/>
            <a:rect l="l" t="t" r="r" b="b"/>
            <a:pathLst>
              <a:path w="0" h="881380">
                <a:moveTo>
                  <a:pt x="0" y="0"/>
                </a:moveTo>
                <a:lnTo>
                  <a:pt x="0" y="880871"/>
                </a:lnTo>
              </a:path>
            </a:pathLst>
          </a:custGeom>
          <a:ln w="76199">
            <a:solidFill>
              <a:srgbClr val="01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7917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6267196" y="2751317"/>
            <a:ext cx="76200" cy="85725"/>
          </a:xfrm>
          <a:custGeom>
            <a:avLst/>
            <a:gdLst/>
            <a:ahLst/>
            <a:cxnLst/>
            <a:rect l="l" t="t" r="r" b="b"/>
            <a:pathLst>
              <a:path w="76200" h="85725">
                <a:moveTo>
                  <a:pt x="0" y="85344"/>
                </a:moveTo>
                <a:lnTo>
                  <a:pt x="76199" y="85344"/>
                </a:lnTo>
                <a:lnTo>
                  <a:pt x="76199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6172707" y="24891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61727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6838695" y="3098783"/>
            <a:ext cx="1219200" cy="2209800"/>
          </a:xfrm>
          <a:custGeom>
            <a:avLst/>
            <a:gdLst/>
            <a:ahLst/>
            <a:cxnLst/>
            <a:rect l="l" t="t" r="r" b="b"/>
            <a:pathLst>
              <a:path w="1219200" h="2209800">
                <a:moveTo>
                  <a:pt x="0" y="2209799"/>
                </a:moveTo>
                <a:lnTo>
                  <a:pt x="1219199" y="2209799"/>
                </a:lnTo>
                <a:lnTo>
                  <a:pt x="1219199" y="0"/>
                </a:lnTo>
                <a:lnTo>
                  <a:pt x="0" y="0"/>
                </a:lnTo>
                <a:lnTo>
                  <a:pt x="0" y="2209799"/>
                </a:lnTo>
                <a:close/>
              </a:path>
            </a:pathLst>
          </a:custGeom>
          <a:solidFill>
            <a:srgbClr val="01CB9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6838695" y="3098783"/>
            <a:ext cx="1219200" cy="2209800"/>
          </a:xfrm>
          <a:custGeom>
            <a:avLst/>
            <a:gdLst/>
            <a:ahLst/>
            <a:cxnLst/>
            <a:rect l="l" t="t" r="r" b="b"/>
            <a:pathLst>
              <a:path w="1219200" h="2209800">
                <a:moveTo>
                  <a:pt x="0" y="2209799"/>
                </a:moveTo>
                <a:lnTo>
                  <a:pt x="1219199" y="2209799"/>
                </a:lnTo>
                <a:lnTo>
                  <a:pt x="1219199" y="0"/>
                </a:lnTo>
                <a:lnTo>
                  <a:pt x="0" y="0"/>
                </a:lnTo>
                <a:lnTo>
                  <a:pt x="0" y="2209799"/>
                </a:lnTo>
                <a:close/>
              </a:path>
            </a:pathLst>
          </a:custGeom>
          <a:ln w="38099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7059174" y="4035822"/>
            <a:ext cx="775970" cy="381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800" spc="-20" b="1">
                <a:solidFill>
                  <a:srgbClr val="FFFF00"/>
                </a:solidFill>
                <a:latin typeface="Arial"/>
                <a:cs typeface="Arial"/>
              </a:rPr>
              <a:t>CPU</a:t>
            </a:r>
            <a:endParaRPr sz="28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7067295" y="1913117"/>
            <a:ext cx="0" cy="923925"/>
          </a:xfrm>
          <a:custGeom>
            <a:avLst/>
            <a:gdLst/>
            <a:ahLst/>
            <a:cxnLst/>
            <a:rect l="l" t="t" r="r" b="b"/>
            <a:pathLst>
              <a:path w="0" h="923925">
                <a:moveTo>
                  <a:pt x="0" y="0"/>
                </a:moveTo>
                <a:lnTo>
                  <a:pt x="0" y="923543"/>
                </a:lnTo>
              </a:path>
            </a:pathLst>
          </a:custGeom>
          <a:ln w="76199">
            <a:solidFill>
              <a:srgbClr val="01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6934707" y="16509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69347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7448295" y="2217917"/>
            <a:ext cx="0" cy="881380"/>
          </a:xfrm>
          <a:custGeom>
            <a:avLst/>
            <a:gdLst/>
            <a:ahLst/>
            <a:cxnLst/>
            <a:rect l="l" t="t" r="r" b="b"/>
            <a:pathLst>
              <a:path w="0" h="881380">
                <a:moveTo>
                  <a:pt x="0" y="0"/>
                </a:moveTo>
                <a:lnTo>
                  <a:pt x="0" y="880871"/>
                </a:lnTo>
              </a:path>
            </a:pathLst>
          </a:custGeom>
          <a:ln w="76199">
            <a:solidFill>
              <a:srgbClr val="01FF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7315707" y="19557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7791195" y="2751317"/>
            <a:ext cx="76200" cy="85725"/>
          </a:xfrm>
          <a:custGeom>
            <a:avLst/>
            <a:gdLst/>
            <a:ahLst/>
            <a:cxnLst/>
            <a:rect l="l" t="t" r="r" b="b"/>
            <a:pathLst>
              <a:path w="76200" h="85725">
                <a:moveTo>
                  <a:pt x="0" y="85344"/>
                </a:moveTo>
                <a:lnTo>
                  <a:pt x="76199" y="85344"/>
                </a:lnTo>
                <a:lnTo>
                  <a:pt x="76199" y="0"/>
                </a:lnTo>
                <a:lnTo>
                  <a:pt x="0" y="0"/>
                </a:lnTo>
                <a:lnTo>
                  <a:pt x="0" y="85344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7696707" y="2489189"/>
            <a:ext cx="266700" cy="266700"/>
          </a:xfrm>
          <a:custGeom>
            <a:avLst/>
            <a:gdLst/>
            <a:ahLst/>
            <a:cxnLst/>
            <a:rect l="l" t="t" r="r" b="b"/>
            <a:pathLst>
              <a:path w="266700" h="266700">
                <a:moveTo>
                  <a:pt x="132587" y="0"/>
                </a:moveTo>
                <a:lnTo>
                  <a:pt x="0" y="266699"/>
                </a:lnTo>
                <a:lnTo>
                  <a:pt x="266699" y="266699"/>
                </a:lnTo>
                <a:lnTo>
                  <a:pt x="132587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7696707" y="2833613"/>
            <a:ext cx="266700" cy="265430"/>
          </a:xfrm>
          <a:custGeom>
            <a:avLst/>
            <a:gdLst/>
            <a:ahLst/>
            <a:cxnLst/>
            <a:rect l="l" t="t" r="r" b="b"/>
            <a:pathLst>
              <a:path w="266700" h="265430">
                <a:moveTo>
                  <a:pt x="266699" y="0"/>
                </a:moveTo>
                <a:lnTo>
                  <a:pt x="0" y="0"/>
                </a:lnTo>
                <a:lnTo>
                  <a:pt x="132587" y="265175"/>
                </a:lnTo>
                <a:lnTo>
                  <a:pt x="266699" y="0"/>
                </a:lnTo>
                <a:close/>
              </a:path>
            </a:pathLst>
          </a:custGeom>
          <a:solidFill>
            <a:srgbClr val="01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57" name="object 5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D07</a:t>
            </a:r>
            <a:r>
              <a:rPr dirty="0" spc="-10"/>
              <a:t>.</a:t>
            </a:r>
            <a:fld id="{81D60167-4931-47E6-BA6A-407CBD079E47}" type="slidenum">
              <a:rPr dirty="0"/>
              <a:t>31</a:t>
            </a:fld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413000">
              <a:lnSpc>
                <a:spcPct val="100000"/>
              </a:lnSpc>
            </a:pPr>
            <a:r>
              <a:rPr dirty="0"/>
              <a:t>Fatto</a:t>
            </a:r>
            <a:r>
              <a:rPr dirty="0" spc="5"/>
              <a:t> </a:t>
            </a:r>
            <a:r>
              <a:rPr dirty="0"/>
              <a:t>&amp;</a:t>
            </a:r>
            <a:r>
              <a:rPr dirty="0" spc="-15"/>
              <a:t> </a:t>
            </a:r>
            <a:r>
              <a:rPr dirty="0">
                <a:solidFill>
                  <a:srgbClr val="FF9800"/>
                </a:solidFill>
              </a:rPr>
              <a:t>Da</a:t>
            </a:r>
            <a:r>
              <a:rPr dirty="0" spc="-5">
                <a:solidFill>
                  <a:srgbClr val="FF9800"/>
                </a:solidFill>
              </a:rPr>
              <a:t> </a:t>
            </a:r>
            <a:r>
              <a:rPr dirty="0">
                <a:solidFill>
                  <a:srgbClr val="FF9800"/>
                </a:solidFill>
              </a:rPr>
              <a:t>fare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pc="-5"/>
              <a:t>E</a:t>
            </a:r>
            <a:r>
              <a:rPr dirty="0" spc="5"/>
              <a:t>l</a:t>
            </a:r>
            <a:r>
              <a:rPr dirty="0" spc="-5"/>
              <a:t>ett</a:t>
            </a:r>
            <a:r>
              <a:rPr dirty="0" spc="5"/>
              <a:t>r</a:t>
            </a:r>
            <a:r>
              <a:rPr dirty="0" spc="-5"/>
              <a:t>o</a:t>
            </a:r>
            <a:r>
              <a:rPr dirty="0" spc="-20"/>
              <a:t>n</a:t>
            </a:r>
            <a:r>
              <a:rPr dirty="0" spc="-5"/>
              <a:t>ic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5"/>
              <a:t>pe</a:t>
            </a:r>
            <a:r>
              <a:rPr dirty="0"/>
              <a:t>r</a:t>
            </a:r>
            <a:r>
              <a:rPr dirty="0" spc="5"/>
              <a:t> </a:t>
            </a:r>
            <a:r>
              <a:rPr dirty="0" spc="-20"/>
              <a:t>b</a:t>
            </a:r>
            <a:r>
              <a:rPr dirty="0" spc="5"/>
              <a:t>i</a:t>
            </a:r>
            <a:r>
              <a:rPr dirty="0" spc="-20"/>
              <a:t>o</a:t>
            </a:r>
            <a:r>
              <a:rPr dirty="0" spc="5"/>
              <a:t>i</a:t>
            </a:r>
            <a:r>
              <a:rPr dirty="0" spc="-5"/>
              <a:t>ng</a:t>
            </a:r>
            <a:r>
              <a:rPr dirty="0" spc="-15"/>
              <a:t>e</a:t>
            </a:r>
            <a:r>
              <a:rPr dirty="0" spc="-5"/>
              <a:t>gneri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603229" y="6474228"/>
            <a:ext cx="598805" cy="203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5" b="1">
                <a:solidFill>
                  <a:srgbClr val="FFFF00"/>
                </a:solidFill>
                <a:latin typeface="Arial"/>
                <a:cs typeface="Arial"/>
              </a:rPr>
              <a:t>D07</a:t>
            </a:r>
            <a:r>
              <a:rPr dirty="0" sz="1400" spc="-10" b="1">
                <a:solidFill>
                  <a:srgbClr val="FFFF00"/>
                </a:solidFill>
                <a:latin typeface="Arial"/>
                <a:cs typeface="Arial"/>
              </a:rPr>
              <a:t>.</a:t>
            </a:r>
            <a:r>
              <a:rPr dirty="0" sz="1400" spc="-5" b="1">
                <a:solidFill>
                  <a:srgbClr val="FFFF00"/>
                </a:solidFill>
                <a:latin typeface="Arial"/>
                <a:cs typeface="Arial"/>
              </a:rPr>
              <a:t>40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436" y="1370071"/>
            <a:ext cx="4329430" cy="27978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745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Ret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sequenzial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complesse</a:t>
            </a:r>
            <a:endParaRPr baseline="2314" sz="3600">
              <a:latin typeface="Arial"/>
              <a:cs typeface="Arial"/>
            </a:endParaRPr>
          </a:p>
          <a:p>
            <a:pPr marL="355600" marR="1492250" indent="-342900">
              <a:lnSpc>
                <a:spcPts val="2780"/>
              </a:lnSpc>
              <a:spcBef>
                <a:spcPts val="74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745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Architettur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del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microprocesso</a:t>
            </a:r>
            <a:r>
              <a:rPr dirty="0" sz="2400" spc="1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endParaRPr sz="2400">
              <a:latin typeface="Arial"/>
              <a:cs typeface="Arial"/>
            </a:endParaRPr>
          </a:p>
          <a:p>
            <a:pPr marL="355600" marR="905510" indent="-342900">
              <a:lnSpc>
                <a:spcPts val="2780"/>
              </a:lnSpc>
              <a:spcBef>
                <a:spcPts val="76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745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Funzion</a:t>
            </a:r>
            <a:r>
              <a:rPr dirty="0" baseline="2314" sz="3600" spc="-22" b="1">
                <a:solidFill>
                  <a:srgbClr val="FFFF00"/>
                </a:solidFill>
                <a:latin typeface="Arial"/>
                <a:cs typeface="Arial"/>
              </a:rPr>
              <a:t>a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ment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o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i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un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spc="-5" b="1">
                <a:solidFill>
                  <a:srgbClr val="FFFF00"/>
                </a:solidFill>
                <a:latin typeface="Arial"/>
                <a:cs typeface="Arial"/>
              </a:rPr>
              <a:t>microprocesso</a:t>
            </a:r>
            <a:r>
              <a:rPr dirty="0" sz="2400" spc="10" b="1">
                <a:solidFill>
                  <a:srgbClr val="FFFF00"/>
                </a:solidFill>
                <a:latin typeface="Arial"/>
                <a:cs typeface="Arial"/>
              </a:rPr>
              <a:t>r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endParaRPr sz="2400">
              <a:latin typeface="Arial"/>
              <a:cs typeface="Arial"/>
            </a:endParaRPr>
          </a:p>
          <a:p>
            <a:pPr marL="355600" marR="1543685" indent="-342900">
              <a:lnSpc>
                <a:spcPts val="2780"/>
              </a:lnSpc>
              <a:spcBef>
                <a:spcPts val="760"/>
              </a:spcBef>
            </a:pPr>
            <a:r>
              <a:rPr dirty="0" baseline="2314" sz="3600" spc="-2032">
                <a:solidFill>
                  <a:srgbClr val="FFFF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745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Introduzion</a:t>
            </a:r>
            <a:r>
              <a:rPr dirty="0" baseline="2314" sz="3600" b="1">
                <a:solidFill>
                  <a:srgbClr val="FFFF00"/>
                </a:solidFill>
                <a:latin typeface="Arial"/>
                <a:cs typeface="Arial"/>
              </a:rPr>
              <a:t>e</a:t>
            </a:r>
            <a:r>
              <a:rPr dirty="0" baseline="2314" sz="3600" spc="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al</a:t>
            </a:r>
            <a:r>
              <a:rPr dirty="0" baseline="2314" sz="3600" spc="-7" b="1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FF00"/>
                </a:solidFill>
                <a:latin typeface="Arial"/>
                <a:cs typeface="Arial"/>
              </a:rPr>
              <a:t>microcontrollore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07640" y="1370071"/>
            <a:ext cx="2790825" cy="7524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55600" marR="5080" indent="-342900">
              <a:lnSpc>
                <a:spcPts val="2770"/>
              </a:lnSpc>
            </a:pPr>
            <a:r>
              <a:rPr dirty="0" baseline="2314" sz="3600" spc="-2032">
                <a:solidFill>
                  <a:srgbClr val="FF9800"/>
                </a:solidFill>
                <a:latin typeface="Courier New"/>
                <a:cs typeface="Courier New"/>
              </a:rPr>
              <a:t> </a:t>
            </a:r>
            <a:r>
              <a:rPr dirty="0" sz="2400" spc="459">
                <a:latin typeface="Courier New"/>
                <a:cs typeface="Courier New"/>
              </a:rPr>
              <a:t> </a:t>
            </a:r>
            <a:r>
              <a:rPr dirty="0" sz="2400" spc="-745">
                <a:latin typeface="Courier New"/>
                <a:cs typeface="Courier New"/>
              </a:rPr>
              <a:t> </a:t>
            </a:r>
            <a:r>
              <a:rPr dirty="0" baseline="2314" sz="3600" spc="-7" b="1">
                <a:solidFill>
                  <a:srgbClr val="FF9800"/>
                </a:solidFill>
                <a:latin typeface="Arial"/>
                <a:cs typeface="Arial"/>
              </a:rPr>
              <a:t>Studi</a:t>
            </a:r>
            <a:r>
              <a:rPr dirty="0" baseline="2314" sz="3600" b="1">
                <a:solidFill>
                  <a:srgbClr val="FF9800"/>
                </a:solidFill>
                <a:latin typeface="Arial"/>
                <a:cs typeface="Arial"/>
              </a:rPr>
              <a:t>o</a:t>
            </a:r>
            <a:r>
              <a:rPr dirty="0" baseline="2314" sz="3600" spc="-7" b="1">
                <a:solidFill>
                  <a:srgbClr val="FF98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9800"/>
                </a:solidFill>
                <a:latin typeface="Arial"/>
                <a:cs typeface="Arial"/>
              </a:rPr>
              <a:t>d</a:t>
            </a:r>
            <a:r>
              <a:rPr dirty="0" baseline="2314" sz="3600" b="1">
                <a:solidFill>
                  <a:srgbClr val="FF9800"/>
                </a:solidFill>
                <a:latin typeface="Arial"/>
                <a:cs typeface="Arial"/>
              </a:rPr>
              <a:t>i</a:t>
            </a:r>
            <a:r>
              <a:rPr dirty="0" baseline="2314" sz="3600" spc="-7" b="1">
                <a:solidFill>
                  <a:srgbClr val="FF9800"/>
                </a:solidFill>
                <a:latin typeface="Arial"/>
                <a:cs typeface="Arial"/>
              </a:rPr>
              <a:t> </a:t>
            </a:r>
            <a:r>
              <a:rPr dirty="0" baseline="2314" sz="3600" spc="-7" b="1">
                <a:solidFill>
                  <a:srgbClr val="FF9800"/>
                </a:solidFill>
                <a:latin typeface="Arial"/>
                <a:cs typeface="Arial"/>
              </a:rPr>
              <a:t>un</a:t>
            </a:r>
            <a:r>
              <a:rPr dirty="0" baseline="2314" sz="3600" spc="-7" b="1">
                <a:solidFill>
                  <a:srgbClr val="FF98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9800"/>
                </a:solidFill>
                <a:latin typeface="Arial"/>
                <a:cs typeface="Arial"/>
              </a:rPr>
              <a:t>microcontrollore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2014-06-22T10:49:44Z</dcterms:created>
  <dcterms:modified xsi:type="dcterms:W3CDTF">2014-06-22T10:49:44Z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2014-06-22T00:00:00Z</vt:filetime>
  </property>
  <property fmtid="{D5CDD505-2E9C-101B-9397-08002B2CF9AE}" pid="3" name="LastSaved">
    <vt:filetime>2014-06-22T00:00:00Z</vt:filetime>
  </property>
</Properties>
</file>